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58" r:id="rId4"/>
    <p:sldId id="1627" r:id="rId5"/>
    <p:sldId id="1686" r:id="rId6"/>
    <p:sldId id="1687" r:id="rId7"/>
    <p:sldId id="1688" r:id="rId8"/>
    <p:sldId id="1690" r:id="rId9"/>
    <p:sldId id="1691" r:id="rId10"/>
    <p:sldId id="1689" r:id="rId11"/>
    <p:sldId id="1631" r:id="rId12"/>
    <p:sldId id="1692" r:id="rId13"/>
    <p:sldId id="1693" r:id="rId14"/>
    <p:sldId id="1694" r:id="rId15"/>
    <p:sldId id="1696" r:id="rId16"/>
    <p:sldId id="1698" r:id="rId17"/>
    <p:sldId id="1697" r:id="rId18"/>
    <p:sldId id="1699" r:id="rId19"/>
    <p:sldId id="1700" r:id="rId20"/>
    <p:sldId id="1701" r:id="rId21"/>
    <p:sldId id="1702" r:id="rId22"/>
    <p:sldId id="1703" r:id="rId23"/>
    <p:sldId id="1704" r:id="rId24"/>
    <p:sldId id="1705" r:id="rId25"/>
    <p:sldId id="1706" r:id="rId26"/>
    <p:sldId id="1707" r:id="rId27"/>
    <p:sldId id="1695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81"/>
    <a:srgbClr val="9FE6FF"/>
    <a:srgbClr val="B2E8E7"/>
    <a:srgbClr val="68CFF4"/>
    <a:srgbClr val="FFEED5"/>
    <a:srgbClr val="FFC9C9"/>
    <a:srgbClr val="FFB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39" autoAdjust="0"/>
  </p:normalViewPr>
  <p:slideViewPr>
    <p:cSldViewPr snapToGrid="0">
      <p:cViewPr varScale="1">
        <p:scale>
          <a:sx n="100" d="100"/>
          <a:sy n="100" d="100"/>
        </p:scale>
        <p:origin x="99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4B3B2-0D5C-4D7A-9BA2-1FA5874EC69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6AF3-372C-48C3-BE43-EF3256E2D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9%9B%BB%E8%A6%96%E6%A9%9F" TargetMode="External"/><Relationship Id="rId7" Type="http://schemas.openxmlformats.org/officeDocument/2006/relationships/hyperlink" Target="https://zh.wikipedia.org/wiki/%E5%BD%A9%E8%89%B2%E9%9B%BB%E8%A6%9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BB%91%E7%99%BD%E9%9B%BB%E8%A6%96" TargetMode="External"/><Relationship Id="rId5" Type="http://schemas.openxmlformats.org/officeDocument/2006/relationships/hyperlink" Target="https://zh.wikipedia.org/wiki/%E9%9B%BB%E8%A6%96%E5%8F%B0" TargetMode="External"/><Relationship Id="rId4" Type="http://schemas.openxmlformats.org/officeDocument/2006/relationships/hyperlink" Target="https://zh.wikipedia.org/wiki/%E9%A1%8F%E8%89%B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检验图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Card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，又名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Pattern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），又称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测色板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，是专门测试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电视机"/>
              </a:rPr>
              <a:t>电视机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颜色"/>
              </a:rPr>
              <a:t>颜色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用的一种动（静）态图片。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电视台"/>
              </a:rPr>
              <a:t>电视台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每天开播之前，首先播出检验图及测试色，以供观众调整电视机。依据检验图，观众可以判断电视机的动作状态及性能是否良好。在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黑白电视"/>
              </a:rPr>
              <a:t>黑白电视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的时代，检验图当然只有黑白两色；进入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彩色电视"/>
              </a:rPr>
              <a:t>彩色电视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的时代，则以彩色检验图为主流，黑白检验图次之。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06AF3-372C-48C3-BE43-EF3256E2D1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9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>
            <a:extLst>
              <a:ext uri="{FF2B5EF4-FFF2-40B4-BE49-F238E27FC236}">
                <a16:creationId xmlns:a16="http://schemas.microsoft.com/office/drawing/2014/main" id="{EF76E63E-E403-430E-8E80-875CB89315E3}"/>
              </a:ext>
            </a:extLst>
          </p:cNvPr>
          <p:cNvSpPr/>
          <p:nvPr userDrawn="1"/>
        </p:nvSpPr>
        <p:spPr>
          <a:xfrm rot="3886894">
            <a:off x="6606575" y="1336075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3EBF9"/>
              </a:gs>
              <a:gs pos="100000">
                <a:srgbClr val="DDF0FF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E6B47BF-8866-41E7-AE9D-51B03F93E4EF}"/>
              </a:ext>
            </a:extLst>
          </p:cNvPr>
          <p:cNvSpPr/>
          <p:nvPr userDrawn="1"/>
        </p:nvSpPr>
        <p:spPr>
          <a:xfrm>
            <a:off x="4375727" y="1913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1D1B76A-888F-4AF3-B049-721EBCF92D39}"/>
              </a:ext>
            </a:extLst>
          </p:cNvPr>
          <p:cNvSpPr/>
          <p:nvPr userDrawn="1"/>
        </p:nvSpPr>
        <p:spPr>
          <a:xfrm>
            <a:off x="4207163" y="1744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252F0F3-EE1A-4A6D-976C-58330B7CE3C9}"/>
              </a:ext>
            </a:extLst>
          </p:cNvPr>
          <p:cNvSpPr/>
          <p:nvPr userDrawn="1"/>
        </p:nvSpPr>
        <p:spPr>
          <a:xfrm>
            <a:off x="4071288" y="1609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4908982-F3B6-4D9D-A5BA-5504D29B03B4}"/>
              </a:ext>
            </a:extLst>
          </p:cNvPr>
          <p:cNvSpPr/>
          <p:nvPr userDrawn="1"/>
        </p:nvSpPr>
        <p:spPr>
          <a:xfrm>
            <a:off x="3916218" y="1454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E00A6E-931A-40AC-943F-33DE73423EFE}"/>
              </a:ext>
            </a:extLst>
          </p:cNvPr>
          <p:cNvSpPr/>
          <p:nvPr userDrawn="1"/>
        </p:nvSpPr>
        <p:spPr>
          <a:xfrm>
            <a:off x="0" y="3771900"/>
            <a:ext cx="2533650" cy="308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52" r="6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02E57C5-3FA3-4520-AB8D-1F1A5572356C}"/>
              </a:ext>
            </a:extLst>
          </p:cNvPr>
          <p:cNvSpPr/>
          <p:nvPr userDrawn="1"/>
        </p:nvSpPr>
        <p:spPr>
          <a:xfrm rot="3886894">
            <a:off x="9658000" y="3752500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32D5482-337E-4D29-9C9E-9178CEBDE968}"/>
              </a:ext>
            </a:extLst>
          </p:cNvPr>
          <p:cNvSpPr/>
          <p:nvPr userDrawn="1"/>
        </p:nvSpPr>
        <p:spPr>
          <a:xfrm>
            <a:off x="0" y="0"/>
            <a:ext cx="3925824" cy="28575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23777" b="25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26C387B-2762-470C-9CFD-FDDEB7A043FF}"/>
              </a:ext>
            </a:extLst>
          </p:cNvPr>
          <p:cNvSpPr/>
          <p:nvPr userDrawn="1"/>
        </p:nvSpPr>
        <p:spPr>
          <a:xfrm>
            <a:off x="9353550" y="0"/>
            <a:ext cx="2838450" cy="27432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0BA442B-77A1-4FAF-AAF3-D1277855B79D}"/>
              </a:ext>
            </a:extLst>
          </p:cNvPr>
          <p:cNvSpPr/>
          <p:nvPr userDrawn="1"/>
        </p:nvSpPr>
        <p:spPr>
          <a:xfrm rot="3886894">
            <a:off x="8911627" y="4790438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DF0DF">
                  <a:alpha val="18000"/>
                </a:srgbClr>
              </a:gs>
              <a:gs pos="100000">
                <a:srgbClr val="DAEFC3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B724C04-B8E6-432B-A452-0492DA3BA404}"/>
              </a:ext>
            </a:extLst>
          </p:cNvPr>
          <p:cNvSpPr/>
          <p:nvPr userDrawn="1"/>
        </p:nvSpPr>
        <p:spPr>
          <a:xfrm rot="3886894">
            <a:off x="1729776" y="3011662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BC9424C-84E0-42B4-B46A-B75CA68A98E4}"/>
              </a:ext>
            </a:extLst>
          </p:cNvPr>
          <p:cNvSpPr/>
          <p:nvPr userDrawn="1"/>
        </p:nvSpPr>
        <p:spPr>
          <a:xfrm>
            <a:off x="5810250" y="5791200"/>
            <a:ext cx="2609850" cy="1066800"/>
          </a:xfrm>
          <a:prstGeom prst="rect">
            <a:avLst/>
          </a:prstGeom>
          <a:blipFill dpi="0" rotWithShape="1">
            <a:blip r:embed="rId5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副标题 2">
            <a:extLst>
              <a:ext uri="{FF2B5EF4-FFF2-40B4-BE49-F238E27FC236}">
                <a16:creationId xmlns:a16="http://schemas.microsoft.com/office/drawing/2014/main" id="{A9E06819-6801-4ABE-AAE3-4D0972103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319" y="2390775"/>
            <a:ext cx="2895362" cy="673058"/>
          </a:xfrm>
        </p:spPr>
        <p:txBody>
          <a:bodyPr anchor="b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453665F4-34D7-407B-8348-03591EE97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7255" y="3098048"/>
            <a:ext cx="3317489" cy="731278"/>
          </a:xfrm>
        </p:spPr>
        <p:txBody>
          <a:bodyPr wrap="none" anchor="t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2" name="文本占位符 13">
            <a:extLst>
              <a:ext uri="{FF2B5EF4-FFF2-40B4-BE49-F238E27FC236}">
                <a16:creationId xmlns:a16="http://schemas.microsoft.com/office/drawing/2014/main" id="{B9BFAFE0-9C6D-4F18-997C-456DE4682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765" y="4532226"/>
            <a:ext cx="1640469" cy="236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43" name="文本占位符 13">
            <a:extLst>
              <a:ext uri="{FF2B5EF4-FFF2-40B4-BE49-F238E27FC236}">
                <a16:creationId xmlns:a16="http://schemas.microsoft.com/office/drawing/2014/main" id="{C25E676A-0D94-4AF6-9F8F-F3F08C6AD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765" y="4789401"/>
            <a:ext cx="1640469" cy="236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08746DC-01F5-45DB-B2BB-F679F0637C6F}"/>
              </a:ext>
            </a:extLst>
          </p:cNvPr>
          <p:cNvCxnSpPr>
            <a:cxnSpLocks/>
          </p:cNvCxnSpPr>
          <p:nvPr userDrawn="1"/>
        </p:nvCxnSpPr>
        <p:spPr>
          <a:xfrm>
            <a:off x="5016005" y="4165600"/>
            <a:ext cx="21599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8338D41-5831-4568-89AC-A40737ED9837}"/>
              </a:ext>
            </a:extLst>
          </p:cNvPr>
          <p:cNvSpPr/>
          <p:nvPr userDrawn="1"/>
        </p:nvSpPr>
        <p:spPr>
          <a:xfrm>
            <a:off x="8724900" y="3633788"/>
            <a:ext cx="3467100" cy="3224212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0878" t="163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087143-96F4-44BF-8F0B-3C5DB1B6C3DA}"/>
              </a:ext>
            </a:extLst>
          </p:cNvPr>
          <p:cNvSpPr/>
          <p:nvPr userDrawn="1"/>
        </p:nvSpPr>
        <p:spPr>
          <a:xfrm>
            <a:off x="1104900" y="0"/>
            <a:ext cx="4533900" cy="18669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622" b="39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 userDrawn="1"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 userDrawn="1"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 userDrawn="1"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 userDrawn="1"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 userDrawn="1"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 userDrawn="1"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 userDrawn="1"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 userDrawn="1"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3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 userDrawn="1"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 userDrawn="1"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5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278872" y="4010128"/>
            <a:ext cx="4516978" cy="761354"/>
          </a:xfrm>
        </p:spPr>
        <p:txBody>
          <a:bodyPr wrap="none" anchor="b">
            <a:norm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8872" y="4889047"/>
            <a:ext cx="4516978" cy="1248228"/>
          </a:xfrm>
        </p:spPr>
        <p:txBody>
          <a:bodyPr wrap="none" anchor="t">
            <a:normAutofit/>
          </a:bodyPr>
          <a:lstStyle>
            <a:lvl1pPr marL="0" indent="0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 userDrawn="1"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 userDrawn="1"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4" y="1123950"/>
            <a:ext cx="10850563" cy="5019675"/>
          </a:xfrm>
        </p:spPr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A110D4E-E918-49F8-A0D4-023DF4338D9C}"/>
              </a:ext>
            </a:extLst>
          </p:cNvPr>
          <p:cNvSpPr/>
          <p:nvPr userDrawn="1"/>
        </p:nvSpPr>
        <p:spPr>
          <a:xfrm rot="14686894">
            <a:off x="4341174" y="4277674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3EBF9"/>
              </a:gs>
              <a:gs pos="100000">
                <a:srgbClr val="DDF0FF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D310CA0-124E-4D47-B637-CD3E238F3675}"/>
              </a:ext>
            </a:extLst>
          </p:cNvPr>
          <p:cNvSpPr/>
          <p:nvPr userDrawn="1"/>
        </p:nvSpPr>
        <p:spPr>
          <a:xfrm rot="10800000">
            <a:off x="8266176" y="4229100"/>
            <a:ext cx="3925824" cy="26289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t="-35997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B3499D-9A8E-44DD-9943-A5DEE3ED7254}"/>
              </a:ext>
            </a:extLst>
          </p:cNvPr>
          <p:cNvSpPr/>
          <p:nvPr userDrawn="1"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13DC62-AD59-472E-AC8A-8D9D95B8BC7C}"/>
              </a:ext>
            </a:extLst>
          </p:cNvPr>
          <p:cNvSpPr/>
          <p:nvPr userDrawn="1"/>
        </p:nvSpPr>
        <p:spPr>
          <a:xfrm rot="14686894">
            <a:off x="1881896" y="2273382"/>
            <a:ext cx="1516331" cy="1516331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>
                  <a:alpha val="73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DAC15D5-731C-4DD6-8A8F-EFD6642C397D}"/>
              </a:ext>
            </a:extLst>
          </p:cNvPr>
          <p:cNvSpPr/>
          <p:nvPr userDrawn="1"/>
        </p:nvSpPr>
        <p:spPr>
          <a:xfrm rot="14686894">
            <a:off x="2974594" y="1847850"/>
            <a:ext cx="1058705" cy="1058705"/>
          </a:xfrm>
          <a:prstGeom prst="ellipse">
            <a:avLst/>
          </a:prstGeom>
          <a:gradFill flip="none" rotWithShape="1">
            <a:gsLst>
              <a:gs pos="0">
                <a:srgbClr val="FDF0DF">
                  <a:alpha val="18000"/>
                </a:srgbClr>
              </a:gs>
              <a:gs pos="100000">
                <a:srgbClr val="DAEFC3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C46BABE-6F2A-46A4-81EB-B8B3E3C8B2B1}"/>
              </a:ext>
            </a:extLst>
          </p:cNvPr>
          <p:cNvSpPr/>
          <p:nvPr userDrawn="1"/>
        </p:nvSpPr>
        <p:spPr>
          <a:xfrm rot="14686894">
            <a:off x="9217973" y="2602087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BA3351-D227-40C6-9E48-7F1025DB1EA0}"/>
              </a:ext>
            </a:extLst>
          </p:cNvPr>
          <p:cNvSpPr/>
          <p:nvPr userDrawn="1"/>
        </p:nvSpPr>
        <p:spPr>
          <a:xfrm rot="10800000">
            <a:off x="3771900" y="0"/>
            <a:ext cx="2609850" cy="1066800"/>
          </a:xfrm>
          <a:prstGeom prst="rect">
            <a:avLst/>
          </a:prstGeom>
          <a:blipFill dpi="0" rotWithShape="1">
            <a:blip r:embed="rId4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5D08D28-F390-4A1B-A963-6B891B986418}"/>
              </a:ext>
            </a:extLst>
          </p:cNvPr>
          <p:cNvSpPr/>
          <p:nvPr userDrawn="1"/>
        </p:nvSpPr>
        <p:spPr>
          <a:xfrm>
            <a:off x="4375727" y="1913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D809D2-9F7F-43FC-83C3-EC07A5ECD63F}"/>
              </a:ext>
            </a:extLst>
          </p:cNvPr>
          <p:cNvSpPr/>
          <p:nvPr userDrawn="1"/>
        </p:nvSpPr>
        <p:spPr>
          <a:xfrm>
            <a:off x="4207163" y="1744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23CE35-345F-43A1-9576-EBB0C5BB505E}"/>
              </a:ext>
            </a:extLst>
          </p:cNvPr>
          <p:cNvSpPr/>
          <p:nvPr userDrawn="1"/>
        </p:nvSpPr>
        <p:spPr>
          <a:xfrm>
            <a:off x="4071288" y="1609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7C90946-85E4-4D3B-864D-D2010F057A02}"/>
              </a:ext>
            </a:extLst>
          </p:cNvPr>
          <p:cNvSpPr/>
          <p:nvPr userDrawn="1"/>
        </p:nvSpPr>
        <p:spPr>
          <a:xfrm>
            <a:off x="3916218" y="1454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BE7CE63-9474-4F4A-A2E1-1CB639082E4A}"/>
              </a:ext>
            </a:extLst>
          </p:cNvPr>
          <p:cNvCxnSpPr>
            <a:cxnSpLocks/>
          </p:cNvCxnSpPr>
          <p:nvPr userDrawn="1"/>
        </p:nvCxnSpPr>
        <p:spPr>
          <a:xfrm>
            <a:off x="5273963" y="3929351"/>
            <a:ext cx="16440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47972" y="2672365"/>
            <a:ext cx="3096055" cy="961423"/>
          </a:xfrm>
          <a:noFill/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441754" y="4094916"/>
            <a:ext cx="33084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441754" y="4402634"/>
            <a:ext cx="33084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DB0F33-EDA3-4617-8AB7-FEA01813906A}"/>
              </a:ext>
            </a:extLst>
          </p:cNvPr>
          <p:cNvGrpSpPr/>
          <p:nvPr userDrawn="1"/>
        </p:nvGrpSpPr>
        <p:grpSpPr>
          <a:xfrm>
            <a:off x="4710883" y="4610284"/>
            <a:ext cx="2770234" cy="1203718"/>
            <a:chOff x="2855913" y="-477838"/>
            <a:chExt cx="5757862" cy="2501900"/>
          </a:xfrm>
          <a:solidFill>
            <a:schemeClr val="accent2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7697F9C-BF2D-4C11-84D5-48E32CACC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620B0FD-561F-45B9-887D-613AE6ABF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4D64F90-7D8F-4C2B-9B12-87650EAD7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6C635BE4-3594-4608-B6FD-C9435CCA40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B71DF2E-EC15-4027-974E-437024B01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1538BFEB-B3A9-4C4D-8CD4-974216919527}"/>
              </a:ext>
            </a:extLst>
          </p:cNvPr>
          <p:cNvSpPr/>
          <p:nvPr userDrawn="1"/>
        </p:nvSpPr>
        <p:spPr>
          <a:xfrm rot="16200000">
            <a:off x="8846344" y="121444"/>
            <a:ext cx="3467100" cy="3224212"/>
          </a:xfrm>
          <a:prstGeom prst="rect">
            <a:avLst/>
          </a:prstGeom>
          <a:blipFill dpi="0" rotWithShape="1">
            <a:blip r:embed="rId5" cstate="screen">
              <a:alphaModFix amt="5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0878" t="163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351D0C-FB4C-4997-86FB-6084F2FBA36A}"/>
              </a:ext>
            </a:extLst>
          </p:cNvPr>
          <p:cNvSpPr/>
          <p:nvPr userDrawn="1"/>
        </p:nvSpPr>
        <p:spPr>
          <a:xfrm>
            <a:off x="0" y="0"/>
            <a:ext cx="2667000" cy="25527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4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CE4C721-2D75-41D8-BFEE-B0F318DF7A48}"/>
              </a:ext>
            </a:extLst>
          </p:cNvPr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>
            <a:solidFill>
              <a:srgbClr val="FFB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FFBF6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7257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31" userDrawn="1">
          <p15:clr>
            <a:srgbClr val="F26B43"/>
          </p15:clr>
        </p15:guide>
        <p15:guide id="8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48319" y="2746955"/>
            <a:ext cx="2895362" cy="436952"/>
          </a:xfrm>
        </p:spPr>
        <p:txBody>
          <a:bodyPr wrap="none">
            <a:noAutofit/>
          </a:bodyPr>
          <a:lstStyle/>
          <a:p>
            <a:r>
              <a:rPr lang="en-US" altLang="zh-CN" sz="3000" dirty="0"/>
              <a:t>Chapter 6</a:t>
            </a:r>
            <a:endParaRPr lang="zh-CN" altLang="en-US" sz="30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17641" y="3428026"/>
            <a:ext cx="1356716" cy="558627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彩色图像处理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彩色基础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024DD-2D32-4399-BE89-FD10206B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9" y="1276350"/>
            <a:ext cx="38290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E882DA-51B5-4645-B9AA-A4E2FA65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387" y="1411287"/>
            <a:ext cx="11811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BCB7F6-B71B-4BDE-87C9-4425ABF33D01}"/>
              </a:ext>
            </a:extLst>
          </p:cNvPr>
          <p:cNvSpPr txBox="1"/>
          <p:nvPr/>
        </p:nvSpPr>
        <p:spPr>
          <a:xfrm>
            <a:off x="829315" y="1411287"/>
            <a:ext cx="5929828" cy="335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这种色彩混合扩展到三种颜色，在三个色点之间画出连线，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结果是一个三角形，三角形边界和内部的不同颜色可以由三个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初始颜色的不同组合产生。可以看到这个三角形无法包围整个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颜色区域，即用三个单一且固定的原色无法得到所有的颜色。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图中不规则的区域是今天高质量彩色打印设备的代表性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彩色域，这个不规则是因为彩色打印是相加色彩和相减色彩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混合的组合，与在监视器上显示颜色相比，这是一个更难以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控制的过程，监视器是以三个高度可控的原色光的相加为基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础的。</a:t>
            </a:r>
          </a:p>
        </p:txBody>
      </p:sp>
    </p:spTree>
    <p:extLst>
      <p:ext uri="{BB962C8B-B14F-4D97-AF65-F5344CB8AC3E}">
        <p14:creationId xmlns:p14="http://schemas.microsoft.com/office/powerpoint/2010/main" val="137084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dirty="0"/>
              <a:t>彩色模型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20339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6-2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831273" y="1504604"/>
            <a:ext cx="102387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彩色模型的目的是方便地对彩色加以说明。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彩色模型主要分为面向硬件（如彩色监视器和打印机）的，面向应用的（例如针对动画的彩色图形创作），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本节主要介绍三种彩色模型：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模型用于彩色监视器和一大类彩色视频摄像机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（青、粉红、黄）和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CMYK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（青、粉红、黄、黑）模型用于彩色打印机。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色调、饱和度、亮度）这种模型更符合人描述和解释颜色的方式。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还有许多其他的彩色模型，如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YCbCr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(Y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是指亮度分量，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指蓝色色度分量，而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指红色色度分量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),HSV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HSB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模型等等。</a:t>
            </a:r>
          </a:p>
        </p:txBody>
      </p:sp>
    </p:spTree>
    <p:extLst>
      <p:ext uri="{BB962C8B-B14F-4D97-AF65-F5344CB8AC3E}">
        <p14:creationId xmlns:p14="http://schemas.microsoft.com/office/powerpoint/2010/main" val="273810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/>
              <p:nvPr/>
            </p:nvSpPr>
            <p:spPr>
              <a:xfrm>
                <a:off x="755772" y="1946246"/>
                <a:ext cx="6442789" cy="4097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该模型基于笛卡尔坐标系，如右图。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原色值位于三个角上；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二次色青色，深红色和黄色位于另外三个角上，黑色位于原点，白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色位于离原点最远的角上，灰度沿着黑白两点的直线从黑色延伸到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白色。该模型的不同颜色由从原点延伸的向量定义。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彩色模型表示的图像中，每种颜色一副分量图像（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个分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量图像）。在送如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监视器时，这三个图像在屏幕上混合生成一副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合成的彩色图像。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空间中表示每个像素的比特数称为像素深度。考虑一个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图像，每幅红、绿、蓝图像都是一幅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比特图像，那么每个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像素就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有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24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比特的深度。术语全彩色图像通常用来表示一幅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24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比特的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彩色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图像。在全彩色图像中，一共有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6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60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1600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zh-CN" altLang="en-US" sz="1600" i="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16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1600" i="0" dirty="0" smtClean="0">
                        <a:latin typeface="Cambria Math" panose="02040503050406030204" pitchFamily="18" charset="0"/>
                      </a:rPr>
                      <m:t>=16777216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种颜色。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" y="1946246"/>
                <a:ext cx="6442789" cy="4097275"/>
              </a:xfrm>
              <a:prstGeom prst="rect">
                <a:avLst/>
              </a:prstGeom>
              <a:blipFill>
                <a:blip r:embed="rId2"/>
                <a:stretch>
                  <a:fillRect l="-568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638DB1D0-9ECF-48B6-8C65-33E6735A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82" y="1288698"/>
            <a:ext cx="3260725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832FA89-0D84-4787-A653-4A7E729E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32" y="1498248"/>
            <a:ext cx="96202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7F19D20-A86E-48D9-98D1-9A66D5E2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19" y="4326821"/>
            <a:ext cx="2435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A5DF230-CC76-40AD-A1AD-4B9B586A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281" y="4352221"/>
            <a:ext cx="11318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42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254428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彩色立方体的剖面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053F66F-520A-4512-8000-BFB7EB0F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39" y="1688808"/>
            <a:ext cx="4535487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44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10956846" cy="225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虽然高端显卡和监视器会提供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比特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图像的合理彩色再现，但今天所用的许多系统仍限于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种颜色，许多应用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使用几百种以上的颜色没有意义。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在当前的各种系统中有一种彩色子系统值得考虑，其合理且与观察者无关。这种色彩子集叫做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稳定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色集合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，或叫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全系统稳定色集合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，在互联网应用中叫做</a:t>
            </a:r>
            <a:r>
              <a:rPr lang="en-US" altLang="zh-CN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色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en-US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稳定浏览器色。</a:t>
            </a:r>
            <a:endParaRPr lang="en-US" altLang="zh-CN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假定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种颜色是最小颜色数。已知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种颜色中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种颜色可被不同系统进行不同处理，剩下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216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种颜色时多数系统通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用的，这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216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种颜色成为事实上的稳定色。</a:t>
            </a:r>
          </a:p>
        </p:txBody>
      </p:sp>
    </p:spTree>
    <p:extLst>
      <p:ext uri="{BB962C8B-B14F-4D97-AF65-F5344CB8AC3E}">
        <p14:creationId xmlns:p14="http://schemas.microsoft.com/office/powerpoint/2010/main" val="413100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/>
              <p:nvPr/>
            </p:nvSpPr>
            <p:spPr>
              <a:xfrm>
                <a:off x="755772" y="1946246"/>
                <a:ext cx="11367214" cy="1881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如以前一样，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216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中稳定色每种都由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值形成，但是每个值只能是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51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102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153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204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255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（十六进制是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33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66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99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CC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FF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）。这样就只能形成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6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zh-CN" altLang="en-US" sz="16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1600" i="0" dirty="0" smtClean="0">
                        <a:latin typeface="Cambria Math" panose="02040503050406030204" pitchFamily="18" charset="0"/>
                      </a:rPr>
                      <m:t>=216</m:t>
                    </m:r>
                  </m:oMath>
                </a14:m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种颜色。每种颜色由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个数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G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来表示，即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个两位十六进制数。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左图显示按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的值降序排列的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216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种稳定色（按块从左上到右下，块之间也是左上到右下）。注意不是所有的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比特灰度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都能包含在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216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种稳定色中，左下的图种画下划线显示的是能够表示在稳定色组的灰度。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" y="1946246"/>
                <a:ext cx="11367214" cy="1881284"/>
              </a:xfrm>
              <a:prstGeom prst="rect">
                <a:avLst/>
              </a:prstGeom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E0708E-BA37-4592-90DF-AE4615E1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23" y="3523332"/>
            <a:ext cx="4873625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CBDED97-94B2-4C3C-B2F1-2F2F18A9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53" y="3523332"/>
            <a:ext cx="5083175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66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595035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4D2B7-B296-4D07-B5A3-19060056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33405"/>
            <a:ext cx="10570128" cy="52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CMYK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/>
              <p:nvPr/>
            </p:nvSpPr>
            <p:spPr>
              <a:xfrm>
                <a:off x="755772" y="1946246"/>
                <a:ext cx="11777583" cy="3693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颜料的原色不同于光原色，颜料原色是减性定义的，如青色从反射的白光中减去红光，留下蓝光和绿光，白光由等量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的红蓝绿光组成。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大多数在纸上沉积彩色颜料的设备，如彩色打印机和复印机，要求输入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CMY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数据或者从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转换到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CMY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。这个转换公式如下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60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sz="160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</m:eqAr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zh-CN" altLang="en-US" sz="160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600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zh-CN" alt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 smtClean="0">
                                            <a:latin typeface="Cambria Math" panose="02040503050406030204" pitchFamily="18" charset="0"/>
                                          </a:rPr>
                                          <m:t>R</m:t>
                                        </m:r>
                                      </m:e>
                                      <m:e>
                                        <m:r>
                                          <a:rPr lang="en-US" altLang="zh-CN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这里将彩色值归一化到（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）区间内。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假如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为（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）纯红色，转换后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CMY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为（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（青色）是吸收红色光的，现在为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（深红色）吸收绿色光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（黄色）吸收蓝色光的均为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，所以最后喷出的颜料反射白光时吸收绿色和蓝色光，反射出红色光，表现为红色。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98E459-99EB-47F8-911B-25292DFA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" y="1946246"/>
                <a:ext cx="11777583" cy="3693127"/>
              </a:xfrm>
              <a:prstGeom prst="rect">
                <a:avLst/>
              </a:prstGeom>
              <a:blipFill>
                <a:blip r:embed="rId2"/>
                <a:stretch>
                  <a:fillRect l="-311" b="-1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89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CMYK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11469807" cy="77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等量的青色深红色和黄色可以生成黑色，实际上为打印目的组合生成的黑色是不纯的，因此加入了第四种颜色黑色，叫做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CMYK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模型，出版商提到四色打印的时候指的就是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CMY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模型的三种原色加上黑色。</a:t>
            </a:r>
          </a:p>
        </p:txBody>
      </p:sp>
      <p:pic>
        <p:nvPicPr>
          <p:cNvPr id="1026" name="Picture 2" descr="https://gss2.bdstatic.com/-fo3dSag_xI4khGkpoWK1HF6hhy/baike/crop%3D0%2C0%2C1000%2C660%3Bc0%3Dbaike116%2C5%2C5%2C116%2C38/sign=c313e3085bda81cb5aa9d98d6f56fc26/fc1f4134970a304e4b62ab06dbc8a786c8175c8d.jpg">
            <a:extLst>
              <a:ext uri="{FF2B5EF4-FFF2-40B4-BE49-F238E27FC236}">
                <a16:creationId xmlns:a16="http://schemas.microsoft.com/office/drawing/2014/main" id="{5E214F67-AB9D-406E-8C38-AF873B71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53" y="2795966"/>
            <a:ext cx="5721641" cy="377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1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E142C9-89A6-4062-8D51-7B34BD8EC51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65253"/>
            <a:ext cx="10852150" cy="4868847"/>
            <a:chOff x="669925" y="1062431"/>
            <a:chExt cx="10852150" cy="4868847"/>
          </a:xfrm>
        </p:grpSpPr>
        <p:sp>
          <p:nvSpPr>
            <p:cNvPr id="29" name="ï$liḑê">
              <a:extLst>
                <a:ext uri="{FF2B5EF4-FFF2-40B4-BE49-F238E27FC236}">
                  <a16:creationId xmlns:a16="http://schemas.microsoft.com/office/drawing/2014/main" id="{242081F1-E3F8-4206-8DED-8F5F4ED4230D}"/>
                </a:ext>
              </a:extLst>
            </p:cNvPr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7" name="îṡḻïḍè">
              <a:extLst>
                <a:ext uri="{FF2B5EF4-FFF2-40B4-BE49-F238E27FC236}">
                  <a16:creationId xmlns:a16="http://schemas.microsoft.com/office/drawing/2014/main" id="{55E7DA75-448D-49BC-AC2D-30A810A93EBB}"/>
                </a:ext>
              </a:extLst>
            </p:cNvPr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7" fmla="*/ 4087883 w 9505056"/>
                <a:gd name="connsiteY7" fmla="*/ 309207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0" fmla="*/ 5508611 w 9505056"/>
                <a:gd name="connsiteY0" fmla="*/ 0 h 4452528"/>
                <a:gd name="connsiteX1" fmla="*/ 9505056 w 9505056"/>
                <a:gd name="connsiteY1" fmla="*/ 0 h 4452528"/>
                <a:gd name="connsiteX2" fmla="*/ 9505056 w 9505056"/>
                <a:gd name="connsiteY2" fmla="*/ 4452528 h 4452528"/>
                <a:gd name="connsiteX3" fmla="*/ 0 w 9505056"/>
                <a:gd name="connsiteY3" fmla="*/ 4452528 h 4452528"/>
                <a:gd name="connsiteX4" fmla="*/ 0 w 9505056"/>
                <a:gd name="connsiteY4" fmla="*/ 0 h 4452528"/>
                <a:gd name="connsiteX5" fmla="*/ 3996443 w 9505056"/>
                <a:gd name="connsiteY5" fmla="*/ 0 h 44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şḻîḍè">
              <a:extLst>
                <a:ext uri="{FF2B5EF4-FFF2-40B4-BE49-F238E27FC236}">
                  <a16:creationId xmlns:a16="http://schemas.microsoft.com/office/drawing/2014/main" id="{5D0D85C0-F965-4CBA-8178-7C0B54C88A04}"/>
                </a:ext>
              </a:extLst>
            </p:cNvPr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1iḍè">
              <a:extLst>
                <a:ext uri="{FF2B5EF4-FFF2-40B4-BE49-F238E27FC236}">
                  <a16:creationId xmlns:a16="http://schemas.microsoft.com/office/drawing/2014/main" id="{59E89F2A-78FD-4DE7-A919-9A5F6B983593}"/>
                </a:ext>
              </a:extLst>
            </p:cNvPr>
            <p:cNvSpPr/>
            <p:nvPr/>
          </p:nvSpPr>
          <p:spPr bwMode="auto">
            <a:xfrm>
              <a:off x="1145999" y="407324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ḻïḑe">
              <a:extLst>
                <a:ext uri="{FF2B5EF4-FFF2-40B4-BE49-F238E27FC236}">
                  <a16:creationId xmlns:a16="http://schemas.microsoft.com/office/drawing/2014/main" id="{310E7423-E922-4D6B-9ADF-CE78FD4C8EDA}"/>
                </a:ext>
              </a:extLst>
            </p:cNvPr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4" name="îṧlide">
              <a:extLst>
                <a:ext uri="{FF2B5EF4-FFF2-40B4-BE49-F238E27FC236}">
                  <a16:creationId xmlns:a16="http://schemas.microsoft.com/office/drawing/2014/main" id="{EFA2F8D2-DC58-448A-A3E8-4EB3C56BEAE2}"/>
                </a:ext>
              </a:extLst>
            </p:cNvPr>
            <p:cNvSpPr/>
            <p:nvPr/>
          </p:nvSpPr>
          <p:spPr bwMode="auto">
            <a:xfrm>
              <a:off x="1146000" y="4073244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814D919-3E38-4C0D-8550-72ED7F214798}"/>
                </a:ext>
              </a:extLst>
            </p:cNvPr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FD69B78-812A-4D5B-AE77-507EA02BBCF5}"/>
                </a:ext>
              </a:extLst>
            </p:cNvPr>
            <p:cNvCxnSpPr/>
            <p:nvPr/>
          </p:nvCxnSpPr>
          <p:spPr>
            <a:xfrm>
              <a:off x="2509776" y="410488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ḷíḑé">
              <a:extLst>
                <a:ext uri="{FF2B5EF4-FFF2-40B4-BE49-F238E27FC236}">
                  <a16:creationId xmlns:a16="http://schemas.microsoft.com/office/drawing/2014/main" id="{3DFF3B8D-21CC-452D-A8F5-D678901A9838}"/>
                </a:ext>
              </a:extLst>
            </p:cNvPr>
            <p:cNvSpPr/>
            <p:nvPr/>
          </p:nvSpPr>
          <p:spPr bwMode="auto">
            <a:xfrm>
              <a:off x="2901000" y="2033566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6-1 </a:t>
              </a:r>
              <a:r>
                <a:rPr lang="zh-CN" altLang="en-US" sz="1400" dirty="0"/>
                <a:t>彩色基础</a:t>
              </a:r>
              <a:endParaRPr lang="en-US" altLang="zh-CN" sz="1400" dirty="0"/>
            </a:p>
          </p:txBody>
        </p:sp>
        <p:sp>
          <p:nvSpPr>
            <p:cNvPr id="24" name="íṥḻíḓe">
              <a:extLst>
                <a:ext uri="{FF2B5EF4-FFF2-40B4-BE49-F238E27FC236}">
                  <a16:creationId xmlns:a16="http://schemas.microsoft.com/office/drawing/2014/main" id="{EB5CF8BB-3CA0-44FF-BFC9-648E2E535576}"/>
                </a:ext>
              </a:extLst>
            </p:cNvPr>
            <p:cNvSpPr/>
            <p:nvPr/>
          </p:nvSpPr>
          <p:spPr bwMode="auto">
            <a:xfrm>
              <a:off x="2901000" y="4073244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400" dirty="0"/>
                <a:t>6-2 </a:t>
              </a:r>
              <a:r>
                <a:rPr lang="zh-CN" altLang="en-US" sz="1400" dirty="0"/>
                <a:t>彩色模型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05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10751661" cy="261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CMY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对于硬件系统实现很理想，但无法很好的适应人类实际上解释的颜色。我们对色彩的认识往往是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“什么颜色？鲜艳不鲜艳？亮还是暗？”。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观察物体时，我们用其色调、饱和度和亮度来描述这个物体。首先，我们从一个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模型中提取强度，如下图，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连接黑色和白色的直线是垂直的，强度沿着这条线段分布。这样如果我们要确定一个彩色点的强度分量，可以简单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地找到通过一个垂直于强度轴且包含该彩色点的平面，平面与强度轴的交点即为该颜色的的强度值，在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[0,1]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区间内。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那么如何确定色调？考虑右图，图中有一个包含黑白青三点的面，这个面包含强度轴，这个平面上所有的点都拥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有相同的色调，转动这个平面改变不同的色调。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44772D-DE37-4103-9DEC-E676E76E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12" y="4654740"/>
            <a:ext cx="4076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328FE9D-6A00-467E-91CC-56D49A82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11" y="4996693"/>
            <a:ext cx="1081087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025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5929828" cy="335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右图是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模型延强度轴立起来，从上向下看的视图。垂直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强度轴的面与正方体的切面是三角形或者六边形，对于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任何一个彩色点，色调由该点与强度轴的垂线和红轴的角度决定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，饱和度由这个与强度轴垂直的向量长度决定。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HSI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彩色空间的重要分量是垂直强度轴，到一个彩色点的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向量长度和该向量与红轴的夹角。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HIS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平面也可以以圆形出现，实际上选择什么形状并不重要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，因为这些形状的任何一个都可以通过几何变换转换为其他两种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5A1DE96-73F9-44FF-BA50-ECC75550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00" y="1760128"/>
            <a:ext cx="5199063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2E4B611-38B4-4484-80C6-344C5A98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37" y="4634681"/>
            <a:ext cx="4948237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1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492443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B6A3-A35A-4907-A1E8-9853F437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43" y="1627252"/>
            <a:ext cx="3646488" cy="477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46FF630-8EB2-4067-BAFA-58CCF014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40" y="1790700"/>
            <a:ext cx="884237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27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254428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的彩色转换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279BA3-3FE6-40A7-BC30-2AB9A45E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17" y="2339717"/>
            <a:ext cx="7572375" cy="1628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8CD35D-D3BF-4440-A0A6-21D8B87529FE}"/>
              </a:ext>
            </a:extLst>
          </p:cNvPr>
          <p:cNvSpPr txBox="1"/>
          <p:nvPr/>
        </p:nvSpPr>
        <p:spPr>
          <a:xfrm>
            <a:off x="1208015" y="4103841"/>
            <a:ext cx="6135013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HIS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的彩色转换，以下分别为对于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GB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扇区，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BR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扇区，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RG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扇区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84CD6-BA9D-46B6-924D-4FD3FBBF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" y="4572130"/>
            <a:ext cx="4333875" cy="2143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C91EA4-72FE-4C93-9884-FFDA92D9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42" y="4084848"/>
            <a:ext cx="4076700" cy="400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F1CBB1-D076-41EE-989F-C9BF0D3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23" y="4775718"/>
            <a:ext cx="4314825" cy="1885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5AD0A6-7CEB-4AC4-B3F8-79146604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492" y="4752818"/>
            <a:ext cx="3905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68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8E459-99EB-47F8-911B-25292DFA5EA9}"/>
              </a:ext>
            </a:extLst>
          </p:cNvPr>
          <p:cNvSpPr txBox="1"/>
          <p:nvPr/>
        </p:nvSpPr>
        <p:spPr>
          <a:xfrm>
            <a:off x="755772" y="1946246"/>
            <a:ext cx="459613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下图是右图的的色调、饱和度、和强度图像。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C8771F02-5B36-4EA6-BA9F-30F59919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75" y="3817691"/>
            <a:ext cx="54229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E105E4C-76DC-44A6-A097-0D3330D9C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56" y="1257300"/>
            <a:ext cx="24352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73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HSI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0ED0681-5A39-4E2D-B39C-874F3C3B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93" y="1457975"/>
            <a:ext cx="4233862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F8A10A-91C9-431F-8F80-E725A9AED789}"/>
              </a:ext>
            </a:extLst>
          </p:cNvPr>
          <p:cNvSpPr txBox="1"/>
          <p:nvPr/>
        </p:nvSpPr>
        <p:spPr>
          <a:xfrm>
            <a:off x="880844" y="1963024"/>
            <a:ext cx="7160935" cy="77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右图是一个彩色图像及其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HIS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分量图像，右上是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，色调即模型中的角度。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左下是饱和度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，即模型中向量长度。右下是强度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，即强度轴。</a:t>
            </a:r>
          </a:p>
        </p:txBody>
      </p:sp>
    </p:spTree>
    <p:extLst>
      <p:ext uri="{BB962C8B-B14F-4D97-AF65-F5344CB8AC3E}">
        <p14:creationId xmlns:p14="http://schemas.microsoft.com/office/powerpoint/2010/main" val="407233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彩色模型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755772" y="128869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HIS</a:t>
            </a:r>
            <a:r>
              <a:rPr lang="zh-CN" altLang="en-US" sz="1600" dirty="0">
                <a:solidFill>
                  <a:srgbClr val="1F8A8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彩色模型</a:t>
            </a:r>
            <a:endParaRPr lang="zh-CN" altLang="en-US" sz="2000" dirty="0">
              <a:solidFill>
                <a:srgbClr val="1F8A8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F8A10A-91C9-431F-8F80-E725A9AED789}"/>
              </a:ext>
            </a:extLst>
          </p:cNvPr>
          <p:cNvSpPr txBox="1"/>
          <p:nvPr/>
        </p:nvSpPr>
        <p:spPr>
          <a:xfrm>
            <a:off x="880844" y="1963024"/>
            <a:ext cx="595035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9661A77-8CC5-4F83-8E5D-8D40ADA71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80" y="2165002"/>
            <a:ext cx="4022725" cy="379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B07A2C9-0B67-4CC8-9398-08E8AC90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79" y="2165002"/>
            <a:ext cx="4233862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07422A5-675E-49FC-9E9B-2B0B5B896479}"/>
              </a:ext>
            </a:extLst>
          </p:cNvPr>
          <p:cNvCxnSpPr/>
          <p:nvPr/>
        </p:nvCxnSpPr>
        <p:spPr>
          <a:xfrm>
            <a:off x="5310231" y="2843868"/>
            <a:ext cx="2281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28E5936-73E7-4C3A-B6E3-721A054A10E5}"/>
              </a:ext>
            </a:extLst>
          </p:cNvPr>
          <p:cNvCxnSpPr/>
          <p:nvPr/>
        </p:nvCxnSpPr>
        <p:spPr>
          <a:xfrm>
            <a:off x="5318620" y="4580389"/>
            <a:ext cx="2290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41C689-B361-4269-9EA1-5992032B37BB}"/>
              </a:ext>
            </a:extLst>
          </p:cNvPr>
          <p:cNvSpPr txBox="1"/>
          <p:nvPr/>
        </p:nvSpPr>
        <p:spPr>
          <a:xfrm>
            <a:off x="5294166" y="2439911"/>
            <a:ext cx="2339102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蓝色绿色色调分量变为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755A24F4-ADA9-4F1B-9CD3-EC587E9E0A76}"/>
              </a:ext>
            </a:extLst>
          </p:cNvPr>
          <p:cNvCxnSpPr>
            <a:cxnSpLocks/>
          </p:cNvCxnSpPr>
          <p:nvPr/>
        </p:nvCxnSpPr>
        <p:spPr>
          <a:xfrm flipV="1">
            <a:off x="1577130" y="1803633"/>
            <a:ext cx="7885652" cy="255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41FAE16-2218-4B19-BDA5-80D18BCCDFE5}"/>
              </a:ext>
            </a:extLst>
          </p:cNvPr>
          <p:cNvCxnSpPr/>
          <p:nvPr/>
        </p:nvCxnSpPr>
        <p:spPr>
          <a:xfrm>
            <a:off x="9462782" y="1803632"/>
            <a:ext cx="0" cy="40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6C46EE9C-B64B-402F-B20A-18BEA41591F0}"/>
              </a:ext>
            </a:extLst>
          </p:cNvPr>
          <p:cNvCxnSpPr/>
          <p:nvPr/>
        </p:nvCxnSpPr>
        <p:spPr>
          <a:xfrm flipH="1">
            <a:off x="1661020" y="4446165"/>
            <a:ext cx="260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4A7FA942-A4E1-4D06-8487-8CB03B9F5FDF}"/>
              </a:ext>
            </a:extLst>
          </p:cNvPr>
          <p:cNvCxnSpPr/>
          <p:nvPr/>
        </p:nvCxnSpPr>
        <p:spPr>
          <a:xfrm flipH="1" flipV="1">
            <a:off x="1577130" y="1829230"/>
            <a:ext cx="83890" cy="261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6EBC24E6-CF5F-466B-AE99-B90848492B94}"/>
              </a:ext>
            </a:extLst>
          </p:cNvPr>
          <p:cNvSpPr txBox="1"/>
          <p:nvPr/>
        </p:nvSpPr>
        <p:spPr>
          <a:xfrm>
            <a:off x="5133889" y="1369672"/>
            <a:ext cx="2441694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青色区域饱和度降低一半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A7FF506-6545-42CF-9886-E6B41BAA120A}"/>
              </a:ext>
            </a:extLst>
          </p:cNvPr>
          <p:cNvSpPr txBox="1"/>
          <p:nvPr/>
        </p:nvSpPr>
        <p:spPr>
          <a:xfrm>
            <a:off x="5377169" y="4159654"/>
            <a:ext cx="2236510" cy="77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强度图像中心强度降低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一半</a:t>
            </a:r>
          </a:p>
        </p:txBody>
      </p:sp>
    </p:spTree>
    <p:extLst>
      <p:ext uri="{BB962C8B-B14F-4D97-AF65-F5344CB8AC3E}">
        <p14:creationId xmlns:p14="http://schemas.microsoft.com/office/powerpoint/2010/main" val="108045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17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b="0" dirty="0"/>
              <a:t>彩色基础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313290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6-1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p:pic>
        <p:nvPicPr>
          <p:cNvPr id="10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30" y="1573845"/>
            <a:ext cx="434498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767" y="1573845"/>
            <a:ext cx="1179513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82" y="3689301"/>
            <a:ext cx="6067425" cy="15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94" y="5610176"/>
            <a:ext cx="55562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î$ḷîḍè">
            <a:extLst>
              <a:ext uri="{FF2B5EF4-FFF2-40B4-BE49-F238E27FC236}">
                <a16:creationId xmlns:a16="http://schemas.microsoft.com/office/drawing/2014/main" id="{1764028D-956A-4356-9A8E-7D77B536A393}"/>
              </a:ext>
            </a:extLst>
          </p:cNvPr>
          <p:cNvSpPr/>
          <p:nvPr/>
        </p:nvSpPr>
        <p:spPr>
          <a:xfrm>
            <a:off x="698108" y="3701546"/>
            <a:ext cx="4586311" cy="117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 fontScale="25000" lnSpcReduction="20000"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6400" dirty="0">
                <a:latin typeface="宋体" panose="02010600030101010101" pitchFamily="2" charset="-122"/>
                <a:ea typeface="宋体" panose="02010600030101010101" pitchFamily="2" charset="-122"/>
              </a:rPr>
              <a:t>    可见光由电磁波谱中相对较窄的频段组成，彩色光大约覆盖电磁波谱中</a:t>
            </a:r>
            <a:r>
              <a:rPr lang="en-US" altLang="zh-CN" sz="6400" dirty="0">
                <a:latin typeface="宋体" panose="02010600030101010101" pitchFamily="2" charset="-122"/>
                <a:ea typeface="宋体" panose="02010600030101010101" pitchFamily="2" charset="-122"/>
              </a:rPr>
              <a:t>400~700nm</a:t>
            </a:r>
            <a:r>
              <a:rPr lang="zh-CN" altLang="en-US" sz="6400" dirty="0">
                <a:latin typeface="宋体" panose="02010600030101010101" pitchFamily="2" charset="-122"/>
                <a:ea typeface="宋体" panose="02010600030101010101" pitchFamily="2" charset="-122"/>
              </a:rPr>
              <a:t>的范围。</a:t>
            </a:r>
            <a:endParaRPr lang="en-US" altLang="zh-CN" sz="6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6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6400" dirty="0">
                <a:latin typeface="宋体" panose="02010600030101010101" pitchFamily="2" charset="-122"/>
                <a:ea typeface="宋体" panose="02010600030101010101" pitchFamily="2" charset="-122"/>
              </a:rPr>
              <a:t>物体反射的光若在所有可见光波长范围内是平衡的，对观察者来说为白色。然而，若一个物体反射有限的可见光谱时，则呈现某种颜色。</a:t>
            </a:r>
            <a:endParaRPr lang="en-US" altLang="zh-CN" sz="6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/>
          </a:p>
        </p:txBody>
      </p:sp>
      <p:sp>
        <p:nvSpPr>
          <p:cNvPr id="112" name="文本框 111"/>
          <p:cNvSpPr txBox="1"/>
          <p:nvPr/>
        </p:nvSpPr>
        <p:spPr>
          <a:xfrm>
            <a:off x="831273" y="1504604"/>
            <a:ext cx="4493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1666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年，艾萨克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牛顿的棱镜色散实验。当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一束太阳光通过一个玻璃棱镜时，出现的光束是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由一端是紫色，另一端是红色的连续色谱组成。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51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75579" y="1504604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人眼中的锥状细胞是负责彩色视觉的传感器，详细的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实验结果确定，人眼中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600~700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万个锥状细胞分为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个感知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类别，红、绿、蓝。大约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65%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对红光敏感、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33%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对绿光敏感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只有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对蓝光敏感。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54" y="1191722"/>
            <a:ext cx="43084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491" y="1363172"/>
            <a:ext cx="108426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492240" y="4688494"/>
            <a:ext cx="528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人眼中红色、绿色、蓝色锥状细胞吸收光的平均实验曲线</a:t>
            </a:r>
          </a:p>
        </p:txBody>
      </p:sp>
    </p:spTree>
    <p:extLst>
      <p:ext uri="{BB962C8B-B14F-4D97-AF65-F5344CB8AC3E}">
        <p14:creationId xmlns:p14="http://schemas.microsoft.com/office/powerpoint/2010/main" val="323182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75579" y="1504604"/>
            <a:ext cx="623760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三原色的定义：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CIE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（国际照明委员会）于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1931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年指定如下特定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波长值为三原色：蓝色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=435.8nm,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绿色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=546.1nm,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=700nm.(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标准先于上一张图片那次实验制定，所以这个标准只是近似于实验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数据。）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光原色不同于颜料或者着色剂的原色，后者的原色定义为减去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或者吸收光的一种原色，反射或传输另外两种原色的颜色。如右图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颜料的原色分别为深红色，黄色和青色。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色光的混合是加色混合，颜料的混合是是减色混合。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彩色电视接收机的光混合的一个例子，不论是以前的彩色电视荧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光屏（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CRT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，阴极射线管），还是现在的液晶显示器和等离子设备，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他们都使用一个相同的原理，用三个子像素（红，绿，蓝）去产生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单个彩色像素。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4" y="1240675"/>
            <a:ext cx="3079750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9" y="1239088"/>
            <a:ext cx="1106488" cy="19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185024" y="6259484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Magenta: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品红，深红色；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Cyan: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青色</a:t>
            </a:r>
          </a:p>
        </p:txBody>
      </p:sp>
      <p:pic>
        <p:nvPicPr>
          <p:cNvPr id="2050" name="Picture 2" descr="File:Philips PM5544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27" y="5549812"/>
            <a:ext cx="1685433" cy="12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2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75579" y="1504604"/>
            <a:ext cx="53190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  颜色主要有三个特性，亮度、色调和饱和度。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亮度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主要表达无色的强度概念。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色调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是光波混合中与主波长有关的属性。也叫色相，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表示观察者感知的主要颜色，当我们谈论红色，橙色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或黄色等等时，我们说的就是色调。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我们平时总说的色调其实有不同的含义，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例如，明色调和暗色调是指在色彩理论中与白色或黑色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的混合；暖色调和冷色调其实说的是色性或者叫色温。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饱和度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指相对纯净度，一种颜色混合白光的数量。饱和度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与混合白光的数量成反比。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色调和饱和度统称色度，色度和亮度可以表征颜色。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AutoShape 2" descr="data:image/jpeg;base64,/9j/4AAQSkZJRgABAQEASABIAAD/2wBDAAMCAgMCAgMDAwMEAwMEBQgFBQQEBQoHBwYIDAoMDAsKCwsNDhIQDQ4RDgsLEBYQERMUFRUVDA8XGBYUGBIUFRT/2wBDAQMEBAUEBQkFBQkUDQsNFBQUFBQUFBQUFBQUFBQUFBQUFBQUFBQUFBQUFBQUFBQUFBQUFBQUFBQUFBQUFBQUFBT/wAARCAGpAdoDAREAAhEBAxEB/8QAHQABAAEFAQEBAAAAAAAAAAAAAAUDBAYHCAIJAf/EAFoQAAEEAQIEAgUGBgoOCQUBAQEAAgMEBQYRBxIhMRNBCBQiUYEVMkJhcZEJFiNSldEYJDNXcqGisdLUFzQ3Q1ZidYKDhIWSwdMlc3STlLKzwsQ4U2Ojw1Tw/8QAHAEBAAEFAQEAAAAAAAAAAAAAAAIDBAUGBwEI/8QARxEBAAEDAQIHDAgEBAcBAQAAAAIBAwQFERIGITEyQVHRExQiQmFxgZGSobHBBxUjM1JU4fBDcrLCU2KCoiQlNEST0vHio//aAAwDAQACEQMRAD8A+W6Lg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BuniRGweixwUeGBr3ZPUQc4Dqfbpbbn6kRpzmocjhchh21Tfo2aQtwNtVzZhdH40LiQ2RnMBzMJB2cOh2RJaICAgICAgICAgINl8DuGeG4sZm1gbUurTn3hstCrpXAQ5Z00bWvdOZGyW65ZygMIcC7pzb7dEQq3ZW9CjTNehqq5ndT8QNLt05gzqKevmdCVYJbdQTCE+By5Vwc7nO3UtHTujzawTgJwG0dxS09rfO5rOajq43CZbE4rHV8LjK9i3dkvy2I4uZks8bGEGFu+zz8/z2R7WqR49ejdpLhrw1yGpdO5zUVnIYjWEmjspjM/RqQuhsx13yyOY+tYnY8AtDfnd9/chSq99FP0VsVxmu6TzeYzla3gLmatYbKYWpZ9XyFYsoS2YJRzA8zXmIjdgdtt189hWrUfFHhbW4Z4rRjnakoZnMZ3ER5e7jaGzxi2ykmCKSQOIdI6Ple5uwLebYjzIdK689CrS2lNSahxuHxXETWVTC6gZpqe5hvUJC25I2Mxh8O/PGx5la1r3gNLvZ5t0ebWH4L0T8TrH0tW8IsFFqSxRxAlh1FdryV70tZ8b3NdNGYRyCIOfWYQ72muLw7lPQHu1nvCX8HrDUzOpf7KOXfHSxmGN41sXjc1XljmbNXc9pmlxhilcIXTN5ITK7m2IY5rXbHm1yhxi0dQ4fcUdUadxd11/HY+9LDWmkZLHJ4W+7WSNliie2RrSGvBjbs4O6bI9YciYgICAgICAgICC7r4e/axlzIwUrM+PpujZZtxwudFA5/N4bXv22aXcrtgT12O3ZBt7hvGw+ixxreWBz25PToa4jqPbu77H60RrzmlkSEBAQEBAQEBAQEBAQEBAQEBAQEBAQEBAQEHdHBH0mcJ6NXAXg3mMxw0wevmz5bOmOfItAt0CySpzPrSOa9rHEP6+zueRvtDruU60Yl6RnppaX4m8Ubup8Nwv0pn6uRhikdJrDG2X3672t5TC58dzke0cu7C0NHKQ3lBB3FKNYfslsb+8jws/Rl3+to92H7JbG/vI8LP0Zd/raGw/ZLY395HhZ+jLv9bQ2H7JbG/vI8LP0Zd/raGw/ZLY395HhZ+jLv8AW0Nh+yWxv7yPCz9GXf62hsP2S2N/eR4Wfoy7/W0Nh+yWxv7yPCz9GXf62hsP2S2N/eR4Wfoy7/W0NjD+JHFSrxCp04K+gtJaPNaQvM2m6k8L5gRtyyGSaQFo7jYBDYyv0S+KenOD3FWzntVw2bOGkwWUx769bcPmfPVkiYzcDdgcXBvNseXfdCrqbA8WtMcQPRn4iZLBYN+i9M6f4eHSMdfKZSKd0l+XICwyKElwllBa/fcxt67hBr30L4qXDvh/ldY681Bp7B8NZs5jMy+P19ljM5C5i5ZpYalapG8vb4j5dnmQN2bs4eyeZHlWxPSx0pc4j4PiNawn4o6X4WWLEXEmrmDmY7E2TyUuNgZNTbG2Zz/Ekllm2PhtbzNHYHdCiz4PcY9Uejvwjx9rW3FOtZzmohhsbpbT1LLxWn4bFiaJ0tyd0bi2BnqzPCY0u5tnkEAB2x6wP04Y9YXINU5fNcU8TmNLX9cW5NOaQo5mveLsePGdWvMFd7xGxscvhhr+Vzeft1R5R0nqrUmR4Kcc+JHE7hfFQ1jrbVGWMQOQ1NjK2Fr41pjcSGNuiSxJJycoL2s8P29mkgOeRc9Va3D3hd6ZNDiDk5H8NtGMrvzrMXJfr52xJaLWsmqwmnJJytMsryx0xbu1hLuXsCXiuzuBnH3hpgdL4fGO1vpKPSGl4MfVs2J8zJNO+gK88FEWGmFkbbDpJYzLHD4jWcjuZ4AbzHlaPlH6R2Llw/HDWUdnU2K1hesX5LtzMYWQyVZrM2007WPPzuSSRzCRuCWIlRW0Nxqo6K05DipuGWhdTyRuc45HO0bMtl/MSdnOjsMGw7D2eyGxP/slsb+8jws/Rl3+tobD9ktjf3keFn6Mu/1tDYfslsb+8jws/Rl3+tobD9ktjf3keFn6Mu/1tDYfslsb+8jws/Rl3+tobD9ktjf3keFn6Mu/1tDYfslsb+8jws/Rl3+tobD9ktjf3keFn6Mu/wBbQ2H7JbG/vI8LP0Zd/raGxvD0XfT50jwUv6oy+X4XYGhNapNp1cZpCnNXbeLi4u9akmsyNEbeUAARvcTJuNgCHHlaILXfGrGccuBHG3OYvh7prh3AMpp79qadhczxt33CXTHmDHPDg4gsjZ8/2t+6GxyAioICAgICAgICAgICAgICAgICAgICAgICAgIN2cSf/pW4J/5U1H/56SI05zSaJCAgICAgICAgICAgICAgICAgICAgICAgICAgICAgICDdnDb/AOlbjZ/lTTn/AJ7qI15zSaJCAgICAgICAgICAgIMxrqAlKv0VMSlbyQSlX5qIJSD5rUF/B2QX8CmilaVaWzz+FE+Xw2l7uVpdytHdx27Ae9BINglrPDZY3xOIa4NcC08pG4Ox8iDuEEhUidNKxjGue9xDWtYNyTvsAAEQSLInwyGORjo5GEtcxwIc0joQQexCCQhhk9v8m/2AHO6H2R0AJ9w6hBf11JBlPEX+5JoH/t2W/8AirZ9D/i+j5ug8FeZkf6f7mtmfNW20ZPMepPmq6g0bNWF75hWSs8rnWp82SEZ/bAWZ8VyfK51WUYf5zVjbrWchneH/c/gtfyGqZHKkVhri1U3LGze0fix9xJ4Pmsbce0U/pLF3FSKqxYe6vba5Z85Ym4yEF/S/dAsPeZjG57L8T5LW8hv+Cy3G+S1u+3XGZVjforWslt2Myah9FahmNpxmRVfm/BaNm85tGMpWFaW2XgsLHmstaXUUZa8llba6ii7PmspbXUUXa+kshBdxRlryV7BdxRtjzV9BeRRthXkF1FFWfNXkF5BFW1ewX8EPa81fwXsELc+aVfQX9tj9/6SydplLSd03/cz1P8A5Yxf/o31vvB7nXfR83Dvpb+6wfPP+xjlhbo+cUfYRNGz+aiLO3WmihjmfE9kUvNySFpDX7HY7HsdvNBFTMdyl+x5N9ubbpvt23RNH3I3wvfHIwse0lrmvGxBHQgg+aCOn80FhOoJI+bzQR1ryQRNjzQRdhE1mgs66gJSr9FTEpW8kEpV+aiCUg+a1BfwdkF/Apou8PQXZpPUWkrematKW3qGaG87J27tSqa8bLDGsjgAfIZZ28tXn5RGWgyHm27nxGqn6UGo8XU0PWqZOjbr2MlQhrxQYynUMEV2ryRFti60OL3RtDx4MZ2bz8ruUo9Zzw40toqvw70ZF61jNS4rTFqvy5WjkZmyjPWbUBDPAaGtkja2QBrjv+4u3a32tyLW/FvhfpS1xhh1FWuZDI4PK6tu4zOYyHllvw3W2XmRsLGgFzJGkFmwc5vNsSXbIOhZdI4c8S9S2pI8rTzL8Bax8k001anXkYWNkZDAx8jyBDExsZeyN8ZIkc4kg7hyt6RWDhwnEmd7adbGWrkQtWaFXxiyF7iTuDJBCDu3Y+w3l336r2jyrFOIv9yTQP8A27Lf/FW06H/F9Hzb/wAFeZkf6f7mtmfNW20ZPMepPmq6g0bNWF75hWSs8rnWp82SEZ/bAWZ8VyfK51WUYf5zVjbrWchneH/c/gtfyGqZHKkVhri1U3LGze0fix9xJ4Pmsbce0U/pLF3FSKqxYe6vba5Z85Ym4yEF/S/dAsPeZjG57L8T5LW8hv8Agstxvktbvt1xmVY36K1rJbdjMmofRWoZjacZkVX5vwWjZvObRjKVhWltl4LCx5rLWl1FGWvJZW2uoouz5rKW11FF2vpLIQXcUZa8lewXcUbY81fQXkUbYV5BdRRVnzV5BeQRVtXsF/BD2vNX8F7BC3PmlX0F/bY/f+ksnaZS0ndN/wBzPU/+WMX/AOjfW+8Hudd9HzcO+lv7rB88/wCxm/oyYnG5Xi9jBe55LVdrp8bWFV08c1sbCIScu5Yxrj4hcegEfUhblV86M1it6exOd4i4ulp3FZytgtPzZSHK5zFxvmuXBNA2SYbtG0JdLJyt6jbYg+Q8EH6MseOzed1Zl/FwY1ZmYZcTidNmd1GN/it55ntMYJiAjYWR7d3P23b0cvKjOeMfC7Qes9B6d0tpy6/DWaMuoDptstkOqWJK88PrMUj5AXFzwx5Y7mDRsd9xsvRj3DrQWl816LNCrPjtSPp5a7I606vDFXbNeA2bYE8srIxXgjY5oEhax0knzi4bNC59NbS1DIaPy+ZMNZ8ME1azTy8lh08rpJa8DfAHgVSxsZZHuPEsEE9W9C0I9o4Hn816ksJ1BJHzeaCOteSCJseaCLsIms0FnXUBKVfoqYlK3kglKvzUQSkHzWoL+Dsgv4FNF0v6O3pO4rgXpd2Khw+Vs2slaMuSvQXo4/DjbsYxXb4e4ceVodzuLdt+ntdAveK/pVDi/oTNaeu4axj/ABMr6/jX1rnPG2PxHuEczHg+0xsjmgxFgPTcENC8eIOLjxZnt6GpR4inhNKaZvV8g3EYoECxOxzTJNI95LnyODSAXH2QdvrPqKNyuvYMjxgyWtI8e6SvZzU2WZSlnkicA+Z0oaZInNc1w3HtNI2PVeDbOA9KCtjMlX1M/RlCTWdGWRmPtsnlFaGCRgbJ4gc90sr9ucAvkLR4hIaD392DEuLuucDxB1OzL4PCWcO6aN0l11246zLPO57nkl7j81ocGt6A8o6pQRfEX+5JoH/t2W/+Ktp0P+L6Pm37grzMj/T/AHNbM+attoyeY9SfNV1Bo2asL3zCslZ5XOtT5skIz+2Asz4rk+Vzqsow/wA5qxt1rOQzvD/ufwWv5DVMjlSKw1xaqbljZvaPxY+4k8HzWNuPaKf0li7ipFVYsPdXttcs+csTcZCC/pfugWHvMxjc9l+J8lreQ3/BZbjfJa3fbrjMqxv0VrWS27GZNQ+itQzG04zIqvzfgtGzec2jGUrCtLbLwWFjzWWtLqKMteSyttdRRdnzWUtrqKLtfSWQgu4oy15K9gu4o2x5q+gvIo2wryC6iirPmryC8giravYL+CHteav4L2CFufNKvoL+2x+/9JZO0ylpO6b/ALmep/8ALGL/APRvrfeD3Ou+j5uHfS391g+ef9i74b67j4d6hnyrqly3I6tJBEKOTkouY5xb7RkjHMW7AgtBb333Gy3R86MxPpFYSabLWsloR1y9lca/EWphnrR56xka8DeXxH84LG7u5uvuG6jsGEYTjGzQMmoJtIacp4S9kWiGrkppn2bePhLOWRkT3bAOcevPyhwBI92wY/rPiFW1Dwr0HpSKpNFZ05JkXzWHEFk3rErHtDQOo2DNjugltIceMbiNNY3Sec0nWyGmWRSw3jFbnfalD+Y7wiWR8ULuZzXHkjB3Bc0tcdwTSXE70ncBxQ4Y/i5lND+pXcTCKWnPVMnM6pQrgxBpkjcd5JWRxFgkJ9oPO7dui8eOa5/NevVhOoJI+bzQR1ryQRNjzQRdhE1mgs66gJSr9FTEpW8kG0OCuldE6t1QynrvWcuisT0IuRY59vxHb7Fvsn8n/CIcB5op1b69JTgnwl4fxaFbojVLLODyL3ss58SuyTpgD+UeTE4RtMZ5W+G1rXe3uSfI8abOm9KRw590es/FfTIGNZ8lzN+UQRuTuT+R2PT2kEpT0vpB+Wx9eTXHh0ZqfjWbnyRM71afp+R5Ad3/AMIdFMeqWB04/EVbEmqfDvPuCCWn8nSHwoC7Yzc++ztm+1yDr5IJcac0uy5nI49X+JBUha/HzfJko+UJCzcs2J3i2d7PM7p5oL2hgNNy2cIyTVfhRW4nPvy/J0jvUHhu4ZsDvLu7pu3t3RBdQ4XA/Jlycaj3uQ2zDXqeoyftiDdoE3PvszoXHlPXp9aCaj05pgZW3Xbq/noxwCSG58myjxpf/t8m+7ftPRBSsUMbXxGPsVsr63em5vWKXq7mer9entk7P3+rspCV4i/3JNA/9uy3/wAVbPof8X0fNv3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UnTaY9WxYlqZc2Wyf9IOZaiDHx9ekIMZLHbbdXFwW6PnRH3JtLep5cR1cwLTpP8Ao5zrURZGzp0mAjBe7bfq0tCiPJn0L8q13S0NQnGiqRMxl2ATGxuPaa7wSAzbfoQT9aDHzLpj5Hx7Zq2XOVFoG9JHZiED6+7t2xtMZLX7cuxJc3v0QW9qbRfiZ3kp54MdG35JBtwkxP5TzGwfC9sc223JydN0TWjJ9BifDmxQ1E+u2u4ZMRXa7XyT8rdnQEwkMZzc24cHHbbqghrM2kPkSdop5v5X9b3ikNuH1cVtx7Jb4fMZOXfqDy7/AEUCzZ4efKeVLcfqf5OdXaMew3q/isn2O5mPg7OZzbbBoadvNQG9OH2qvRxoejvj6fETFWcxqcPldDDimgZKMFx33mY2NgYX8zmsmc9wad+o5QDxyRqqXES5y67A171bDmQ+qxZKdk1gM7DxHsYxpce/Ro27de5JsYseaCLsIms0FnXUBKVfoqYlK3kglKvzUQSkHzWoL+Dsgv4FNFIV/ooJGv5IJGuiCSg8kEhX8lISNdEGU8Rf7kmgf+3Zb/4q2fQ/4vo+boP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Y5YW6PnFH2ETRs/moiOsII2f5yJrCfzQR8/mgsJ1BJHzeaCOteSCJseaCLsIms0GDtvWB2sSj/OP60HsZK43tamH+kP60HtuYvt7XbI/0rv1oPQzmSb2yFof6Z360Hoaiyo7ZO4P9O/9aD23U2YHbK3v/Ev/AFoP1uqs03tmL/8A4qT9aIPTdX51vbM5Fv8Arcn60Nj03WeoB2zmSH+tyfrQ2PQ1xqJvbP5Mf65J+tDY9t13qVvbUOVH+uy/rTabH63X+qG9tSZcf69L/STabHtvETVY7anzDf8AaE39JNpsi9zcSdW2YIoZtU5mWGIkxxyZGVzWE7bkAu2G+w329yrQvXbX3cq081Vxav3bG3uM6x29Vdih+Pepf8Icr/42X9aq9+ZH+LL11TllZEudOvrq/fx91N/hFlf/ABsv61737k/4svXVbylKXOk8HW+o3d9QZQ/bdk/pKVM/Lp/Gl7VVvKxanzoUr6Hj8cc/zb/LmS39/rcn61P6zzvzE/al2rSum4MudZh7NOxVZrzUsfzNRZVn2XZR/wAVGuoZsv40var2qVdI06XOxoexHsV2cS9Xx/M1Xm2/ZkZh/wC5U65mVLnXZeuqlXQtJlzsS37Eex6/sn6y/wALc7+kpv6Sh3ze/HX11R+odJ/KW/Yj2Pz+ydrH/CzOfpKb+kod3u/jr6z6h0n8pb9iPYf2TtY/4WZz9JTf0lHuk/xVPqHSfylv2I9h/ZM1h/hZnf0lN/SUaykl9RaR+Ut+xHsP7JusP8Ks3+kZv6SjWh9RaR+Ut+xHsP7J2sf8LM5+kpv6ShW3CXi0e/UelflLfsR7H7/ZP1l/hbnf0lN/SUK2LX4KepP6m0z8tb9iPY9N4qa1Z1Gr88Psyc39JQri48vEp6qJU0nT483Hh7MexXbxg15F83W+o2fZlrA/96p1wcSXOtR9mi4jg4kebaj7NFVvGziIz5uvdTj7MxYH/vVKumYMv+3h7MexXpYtU5sKepVbx24lM+bxD1UPszVkf/0VKuj6bLnY0PYj2KtKRjzVZvpA8UWfN4kauH2Z20P/AOipV0HSa87Et+xHsVqXJx5sqvbfSJ4rN7cTdZD7M/a/5it5cGtCrzsG1/44f+qrTKyI82dfXV+H0iOKx78TdZH/AG/a/wCYvKcGNC/I2f8Axw/9Uu/cr/Fl66vJ9ITime/EvWB/29a/5ilTg3on5G1/44f+qXf2X/iy9qry70gOKDu/EjV5/wBu2v8AmKdOD2i/k7X/AI4diXf+X/jS9qrw7jzxNd34i6rP+3LX/MUqaBpP5S37EOw+sc3/ABpe1XteTx14knvxD1Uf9tWf+Yp/UWlflLfsR7EvrLN/xp+1XteXccOIx76/1Sf9s2P6al9SaV+Wt+xHse/Wed+Yn7Uu15PGviG7vrzU7v8AbFj+mvfqbTPy1v2I9iX1rqH5iftS7Xh3GbiAe+udSn/a9j+mvfqfTfy0PYj2PfrbUPzE/bl2vB4xa9d31vqM/wC1rH9NT+qdP/Lw9mPY9+uNS/Mz9uXa8ni5rl3fWmoT9uUn/pr36rwPy8PZj2JfXWp/mbnty7Xh3FXWp76wzx/2nN/SUvq3B/wYezHsS+u9V/N3Pbl2vDuJ+sT31ZnD9uSm/pKX1dhf4MfZp2JfXur/AJu57cu1TdxG1Y/52qMyftyE39JSpg4n+FH2aJU4Qax+cu/+Sfa9s4laujgfEzVOaZE8tc5gyEwa4gEAkB2xIDjt9pVe3ZtWvu4Up5qbFll6nn6hSkcy9O5SnJvSlLZ66qbuIuqz31PmD/tCb+kq+1jNkXg8QNUO76ky5/16X+km02Px2vNTO76hyp/12X9aGx4drjUbu+oMo7/XJP1obH4dZ6gd3zuSP+uSfrQ2PDtXZ0983kT/AK2/9aGx+O1Vmz3zF8/61J+tB4/GfMO75W7/AOIf+tE347UWWd3ylz/xD/1oPDs9kz3yNo/6d360Hh2Yvu73bJ/0zv1oPJydx3e3Of8ASn9aDz8o2v8A/TN/3h/WgooCAgICAgICCjOSOXY7d0U5KPOfefvRA5z7z96Bzn3n70DnPvP3oHOfefvQOc+8/egnrGi9Q1NIVNVT4a/Dpq5afRr5d8DxWlnY0OdE2QjYuAO+2/v9x2G1HYzH3MzkK1ChXnu37UrYK9auwySzSOIa1jGtBLnEkAADclDamIuHmq5najazT2Uc/TYLs1GKrw/GgSeG7x27bxbP9k8wGx7obVhpvTWa1nmq2H0/ir+dy9jmMNDG132J5eVrnu5Y2Auds1rnHYdACeyG1UpaTz+RwNjN1cLkrWHgm9XmyMNWR9eKXw3S8jpAOUO8ON79id+VjndgUNq70jw61bxAbbOl9M5rUnqhZ6z8kY+a14PNzcnP4bXcu/I7bfvyn3IbVTVfDDWmgq0FnU2k87pyvO4xwzZbGzVWSOA3LWmRoBO3XYIbVXS3CzWmt58JFgdMZfKHNWn0cbJXqPdHbnjaHSRxv25XOY0hzgD7I6nYIbWOzY+7BkZMe+vOy8yUwurlh8QSA7Fpb35gRtshtWfOfefvQXcVC5PJXjjrzyPs9IGsaSZfaI9kAe11BHTzQ2pGTRepIY3SSYLKRsaC5zn05AAPMkkdkNqD5z7z96Ca1RpHO6JvwUc7jLWJuT1orkcFuMsc6CVgfHIAfouaQQfchtVsJoPVGpaZt4jT2XytTmMZno0pZmcw23bu1pG43HRBXyvDbWOExc+TyWls3j8fByia3ax00UUfMQG8z3NAG5Ow3PUobUTYweUrWaVeahagnvRxy1Y5YnMdOx/RjmAgczXeRHQ+SG1Oaz4W6y4dX6lLU+msrgrdx0rK0F6q+N07o5XRSBm49oiRpadvNDaiH6bzMbKfPir7PXLD6lZzq7x48zC0PiZ09p7S9gLR1BeN+4Q2pHF8NtYZrUdzT2O0rnL+fptL7OKq46aS1A0EAl8TWlzQC5oJI8x70Nqe/Y68Wv3sdafoC3/y0NrFzovUfrFmAYLKGerM+tYi9Tk5oZWnZ8bxtu1wPQtPUIbX5Lo3UcML5ZcHlI4mNLnPfUka1oA3JJI2AAQUtK6XzWt9QUMFgMfZy+YvyiGrRqML5Znkb8rWjqTsENqPswz0rEtedj4p4nFj437hzXA7EEeRBQ2pPTekc5q85MYXHWcmcZQlyd31dhd6vViAMkz/AHNbuNyhtRdeGa3PHDCySWaRwYyOMFznEnYAAdSSfJDamHaG1O0kHT+WBHQg0pf6KG1E3atnG3J6tuGWtageY5YZmlr43g7FpB6ggjYgobVvzn3n70DnPvP3oHOfefvQOc+8/egc595+9A5z7z96Bzn3n70DnPvP3oLlv7mPsCKkXtExAQEBAQEBAQEBAQEBAQUbHcfFFKSgiAgICAgkcHYx9PM4+bK1JshjI7Eb7dSCcQSTwhwL2NkLXBjnN3Adyu2PXY9kH2i/HfSvCePFDDZXD6UwWL0bRtaZ0Hk9fYfHVJprUfNJ4kNisZmyN8V0vrEr3tleNy1ByBoPFaF9Hv8ACGajdl9Tw2MRi8fHmKtvUVBmoJb+TmqVrbGiWvVeWvbZlMgsQRteGQkNcC87h1lqrGYrQdjiHh9NZLTVR+GyNKfiDmtZ4OpjaWbxluS+w05XV6tZsrmMY95fFFI+WWeNokPIWgOUfQ3bprV3GLX9XhdUtYWGtLWu6UpX6+PtTssPkbFKDk7OIuPrRgFxj9hpd7DXOLiXIOoMnFgeD/ADjfmcZirtebTGZMlb9qwYc5phowQzOmrQ04Ig0Nyr4yfAHMWRv+c3cBzx+DoyWktK8KeJtnJ53GyVc/dw1a9Qlx9mZ2IkFmzHUbI6THWq0njOlHKdjy8u55T1aGZfhE9O49/A2DBvM+m26Yzc9kSWdL5CtWyFhzPC8GGxDiKtMk+GS2TmIeB0cW7IN/8ACV16Dhzwtz9vTemOE2czMV3J2cMyGN1ueNtemLDcfCJqrac1mCu6R3KHmGN73FzXcxQcmfhItb6omp8H9Xab1yYNMVarrGFgh1HHZy8Np0swdbM8Vh75xtAAJ2bMj3EYPMTuG3dR6a1zozFZzLs1bxar08F+KtnH6gyOv7Vmpln3rVBlqJ1XoWhosSt2LiDyoNA6u4g37X4VynLqjUlmXEYPXIr1ZMtecYMfWExIYwyO5YowTvyjZqDfeJv6607pfgjrfUuuM9HpzUVfV8GclzerLElW8ZauRlxQNeWYxlghha5jgwe0+PqTyABxb6Dk2j4+JjMZnr/rF7VLX6UZp+zgPXq9yK4BEHmcTsfA5kpjduxvNsDs4boOk/S2ynD/AE1w/t4yTVslB+sqVbFPykOmPW7M8eBc+g6BjnWmiGOS1XMnMBzFuwduBsgwTgVmb9H0cuCeNq6ZzOtIMxrTPUZ8DgcjPRtTtfVqtEkckTm7Pi3MgL/YHLu7Ye0A9+njw+i4X8NNC0dI5bJcQeHov3YMtrZ+adZktXhYdtjpwxzoozDHE0tcWHmdzObsA4EOltBcPtMcWtO6ct09OWNL1sTpbT1ijmM1Rw+acYH0pnNhbPexziG1/V4g7wnDd1gO5Y/pBrj02bEeP9LfgFjxfqXJsrqiHUTYYsfShNWrPk2Nrcs0MLJXiRsb5H+K95Ljvv0QR9zh/wAXH+kbg+F+eiweT0/q7ida1rVxd1/rOWwlOC66Wa0Wg/teGzE5xAdvzuYR7Bc7nDWXCDUNvWfpVelTl6lq3ibOT07qmSvPIXMsVA+5GI9+oc1zGkDboRy7dEHc/ECrHBRx5qPgwz/xgxnql+HHVqsb/U8zWq2Iq00QbKTM4uPLI53MznIHL0Qc68DcvqQ3vSxxuJk4nSWI8rlbFOLSt98Ndm+TjBdSaGna30lL3A9Y28vvcAmeNfDji3Y9GPQWlIuMepRxOx+m8xnsxgvlW3LPn2+LA63Sln8bd0lSGQMbAWv5z4oG3XcKH4N2gM/onTtDBcQMNcu6bzNHJ3oPkaSEU6c8jhLj5LE1LkfO+aT8mY5+YncNPK1Brb8I9HBjqGnNJZfXOCgyGMq1btvGVdPWGWcxYlkkLrsVptSKB8LIpi1rWybHwyHFzwOUOrvRdzuMynCeK/X1FqDM1bmI/FbFXshXyFF+ZtNquePVIn2eRxbFVkP5LlPscrXF24QceemhHgafGPhmdQ5XVmRlbRinZpXEyPrZesJ+eSCZs9mSy+GYyGAGB7A5oZ0DS7dBvCPRWREeTpWuKnHKnqSjqWhpiTHO4uwOgbZtV3TMDrDaha1zSAws2LuY7d+4fOH0gqFfFcXNR02Y3VGKyENp7cnBrLIR38m67zEzSSzRxxh5c4782x5t+bmdvug1wgICAgICAgILpv7mPsCKsXtExAQEBAQEBAQEBAQEBAQUpmF+2wRTlRT8J35qI7tTwnfmobtTwnfmobtTwnfmobtTwnfmobtTwnfmobtW8tU+k8OILcLNrLhXonVWVxWKq4ePJ3JcvXnlgrs5IzI2tkIoy7buQwbo83aofI+kfqulqGll9DVqHCearh/kMN0KZ6Tpa5k8RxlnfNJPK8u5d3vkJ/Jt222Q3atkap9OC7rvVnE67qnQtHVmndcWaNqTA5nLXS3H+qeKYWQTQSRODA6eQluwG+317jdqt+GHpyaj4X8UtUauxukNO16Gevx5SXTuMg9QpxzxNcK4Bi2e6NheX+EXcrn+2RzdUN2qXwv4RbiFjJNPwXsFgtRYXD6fiwcWHzXrNiCZ0c0M4tSEzc7pDLXg5ml3JyR8gaB2G7Vi2gfTU1hws0f8g6WwGmsfHdzc2dzRnxsdmLLSO28GGSJ4LWRQ7bsbHy7HZw2O5I3arfiD6VNPiZjNWHLcJNHVNQajsS3LGYx0+RZ4ViRznPsMgktyRCUue883L13HT2Qhu1U836ZHEPM6c0g1+WyH456bztnOxavlumW1M+WCGBrHBzdtmsgDepcHNdykbdxu1Y5x+46v442NJxw6ap6WxWm8UMXUoVLEk4dvLJNJK6SQklz3yOO3YIbtVDSHHnO43ijX1hqn1vWMTnVXZLFzZCWnFkm1WMbUZM6EglsTooXNGx6xhDdqkq/pAwZHjtqnidq3QGA1tczdmzeZh8s6YUa08j+Zh5GSN8VrB7PJJzBw7+1s4DdqznI+m7lOImEy2J4saLxnEijazMWaqwyXLGNZQfHAYGwRCu5oEIj6Bnv3cS4ndDdqjMf6Yd7Tmsdb600/w+0nhdc6htyTUs/BVc5+BifHyFlKIu8KOTbr4xZzEufv36Ddq8aS9L/I6Z4dYPT1nQOl9QZvA4/KYzE6lywsT2K0N98slkuhM3gSybzybOew7AgEH2uYbtX5wn9MDLcLuFcOhBpyLI4+Ke7KLMGZv46aRlpkTZoZDWmYHsIhYeU+fXuhu1YvneM+m7+iMhpvEcMaGn4LMzLUb4M9lJoobDegnEEll0T3hhcwF7HbB5Q3as6w3p9cTIs1WyGfq6f1YYbDTH8p4mHxKtTYNfSqPYAakLmtG/ghrtwDv0Q3aqfF306+IHFqXTFyXFab09mNN5oZnGZbDYuOO1F4biakBceYOjga4ta3bZwDOfmLdyN2qxy/pucR7mlLGNxDqWl87k5vWc/q/ECRmbzcvPzN8e0Xucxg2btHFyNG2wAb7IG7VV0p6aurMLxl1JxNzen8HqXUWdwBwdqKaA1a8x5YR48rYS10jz4ALtnN5i47FoAAG7VmtD8JRreDVE+Zs6K05aNr1dlqr8qZ31d8UEjZImMgfknQx8jm7t2j2buemxcCN2rS9/0l+I411d1DhNU5jAwPztnUFPEQX3yUqVmaZ0xcyFxMZIc7uW9dtyhu1NX+kNqbVui9C4cy2aOY0xNl5zqGC9ILl5+QmEs7pHbgg9XtJB9oPO6G7VlfD/0ztc6Gj4b46OrjfxV0TdbkocDj4BRiyVpvzZ7boxvNINm+078z3kkjdqxzMelJxDzvDp+hr+QrX9OR5H5Sx8F2nFPPi5PF8UtrTvaXxMLgN2g7bdOxcCN2rZFL8Itxch0Jm8TcuVcrqK/kYbtXUl6vG+XEMjhMTY6MHL4NYgOcWvjY0t55NvacHNG7Vhms/S51hq/W2l9eQ4XTOn+IuEsSW5NVYfFRx2clM5rAJrUb+aF728riCI2jd/bcIbtVnnPSQuZbgRY4eR6dq172Uzg1DntUPuzzXMpca6UseWueWRkNl2PIPa5ObuShu1a417rzUvFDU1jUOrMvcz+csNjZNeuy+JI9rGNYwEn3NaAhu1Y74TvzUe7tTwnfmobtTwnfmobtTwnfmobtTwnfmobtTwnfmobtTwnfmobtTwnfmobtVZnRgH1InR7RMQEBAQEBAQEBAQEBAQEBAQEBAQEBAQEBAQEBAQEBAQS2VpwNwmGuwMDDK2WCYDfrIx+5cdye7ZGIhREomICAgICAgIJXTdOCzNdmsta6vUpyzOY7fZztuSMdCD897EQqikTEBAQEBAQEBAQEBAQEBAQEBAQEBAQEBAQEBAQEBAQEBAQEBAQEBAQEBAQEBAQEBAQEGVaYxF/VmCyOGxtOzkchDLHdgq1IXSyPG/hSBrWgk/PYfgqN6/ax4VuXp0jGnTWuynrqjGMpS3Yx2tl6P9CHjRrPwZINFWcbWlG5nzErKgYCNwSx5D/gGkrRM7h9wcwd6Msqkq06IUrL30pu+9lbel5d3xNnn4m4dNfgs9dXhzZ3VmBxIO2zajJrTwPPcFsY3+wlaPl/S9pdv/pbE5+fdj85MjDQb0vvJ0p72fYX8FLjIdzl+Ily2CRsyji2Qco67jd0j99+nXYbfWtdyPpjvS/6fDpT+ada/CMV3HQKeNc9zIoPwWPD1u/j6s1NIfLw3V2bfb+SKxUvpf1bxce3/u/9lxTQbP46+57l/BZcOyzaHVWp43795H1nDb7BEP515H6X9W8bHt/7/wD2K6Dj/jr7uxBZn8FNgZonDE8QMlTk3HKblCOw0DbqCGvZ3Pn5fWshY+mHJjL/AIjDjXzSrH40koy0CHi3K+pgWovwVur6kRdg9a4bJyDsy9BNU3Hn1b4vVbFi/TBp85f8VjTj/LWMvjurWeg3Y/dzpX3drUur/QI406Se9zdLtzldrebx8RbjmB77gMJbIT0/NW6YP0i8Gsz/ALjcr1TjWnv44+9jbmk5dvxNvmaqzGmM1oPTVutnMVewl/IWmxCtkKz68nhxjmedngHYufH5eS6BjZmPmQ7pi3Yzj1xrSVPcxc7c4V3bka0Yert4ICAgICAgICAgICAgICAgICAgICAgICAgICAgICAgICAgICAgICAgICAgICAgIDGOkeGMBc5xAa0Dck+QAXlajf3Cv0JuJHEnwbVqgNLYh+zvW8uC2RzfeyEe2T9oaD71p2o8K9NwfBjLuk+qPbyfFazvwi6x4b+gDw70f4NjPvtawvtALhbPg1g4b7kRMO5B37Pc4LnOdwy1DJ8HH2W6eTjr66/KlFrK/OXN4nR2iNMYPQfq9bA4elhqbHbGGhXZC3YnruGgbk79d1zrV539TsXKXp1lKtOmu3zLvTcitnMt3Jdfx4mzlxF2YQEBAQEBAQYlqzD43U8c9DK0KmUovBjfWuQNljcNtiC1wIIO58lt2m3buHSN2zOsZ8u2ldlfcvIWoTtbtyO2letztxF9AzhXrsSzUMdNpO+7YibDycse498Lt2bfwQ1dM03h/rWn7sbk6XYdU+X2qcfr2sRk6DhX+bHdr5OxyRxU/B+cRtCNkt4E19Z41nUmgPCtNABJJhcTv27Mc4/Uuv6T9Ielah9nlbbM/wDNxx9qnzpRqWVwfy7HhW/Dp5OX1OaMhjrWKuy07taanbhcWSwTsLHsPmCCNwftXToThdhS5blStK9NORrMo1jXdlxVUFUeiAgICAgICAgICAgICAgICAgICAgICAgICAgICAgICAgICAgICAgICAgIN8cC/Q+1pxl9XyUsX4u6ZkId8p3ozzTN233gj6GT+ES1v+Mey1DV+E2FpW9bj4dz8NOjz16PitZ3qQ87vvg/6MWg+DEMUmJxYu5ho9rMZACWwT58pI2jH1MA+vdca1PX8/Va/bT2Q/DTip+vpWM7krjbC15SEBEmb4+x61Tgk83NG+/3LjefY72yZ2+qrtWDf75xoXuunv6VysavhAQEBAQeXvDGOcewBJVSMd6tIpMZe8veXHqSdytspTdjustGm7HdFNMQa64r8AtDcaaRh1Rg4bVoN5YsjD+StRe7lkHXYfmndv1LYtJ4Qalos97Du1pT8NeONfR86cbF5en4+ZH7anH19LgPjt6BWsOGfrGU0uX6w08wFxEMe16AdSeeIfPAH0mbn3taF9BaBw/wNU3bOZ9jd8vMr5q9Hmr66tAztByMb7Sz4cff6uxy6uqNaEBAQEBAQEBAQEBAQEBAQEBAQEBAQEBAQEBAQEBAQEBAQEBAQEBAQSmmNL5bWedqYfCY+fKZK0/khrV2lz3H3+4AdyT0A6nore/ftYtqV69KkY06aoVrGPOfQf0d/QWwugm1s7roQag1E0iWGiN3U6jtum4PSV495HKD2B25lxbW+F97M3rODthb6/Gr2U9/wY+5flLwYurgAxoAGwHQAdgFztavSAgICDJtM2OenJF5xu3+BXOeElncyIXvxU+DpnBu/v4tbP4a+6v67U0tPbcICAgICCzysnhU3/42zVkMKO9e8ytaptnRBrY2VEBAQEHOPpF+hdpbjTDYyuIEOmtXHd/rsEQ8C0fdMwdyfzx7Q8+bsukcG+G2botaWcjbcs9VeWP8tflyeZrOo6LZzPtLfgz6+vz9r5p8SOGOpOEupLGC1PjZMdejO7S4bxzt8nxv7PYfeO3Y7EEL6b0zVMTV8emVhzpKFfXTyVp0V/fI5pk4t3Fn3O9HZViyyqgICAgICAgICAgICAgICAgICAgICAgICAgICAgICAgICAgIPcFiSrYjmie6OWNwexw7hwO4I+KDJLlODV1WXIY+JkGViaX26MY2bKO5miA+9zR27jp2KfIvOE3CTUXGbVsGB07W8SYjnnsy7thrRg7F8jgDsPcO5PQLFalqWPpViuRkS81Omteqjyc6QjvSfUXgP6PGmeA2A9VxUXrmYnYPXcvO0eNOe/KPzGA9mj7Tueq+f9Y1vK1m7vXOKFOSPRTtr5WMnclcbTWvqQgICAgIJXTc/h5DkPaRhHx7rWOENnuuJ3T8NdvybZwbv7mXK3+Knvpx9rK1zB04QEBAQEERm5OZ8cfuBd/w/wCCzmnx8GUl5j05ZI5ZdfiAgICAgwbi5wc0xxr0tNgtTUfHiO7q9uLZtipIRsHxv2Ox94ILXdiCFm9G1rL0PKjlYctlemnRKnVWn7rToY7Lw7Oda7nej208z5W+kF6Oeo/R+1L6pkmOu4Wy4+o5iJhEU478p78jwO7SfrG4X1hwd4SYnCLH7pZ8G5TnQ6adtPK5XqGnXdPnuy46dFf30sIxWKrYqlHmMxH4kT9zUok7OtOHTmPmIwe5+l2HmRtrEVqhsnkp8vflt2S0zSnd3IA1oAGwAHYAAbAI9ot0TEBAQEBAQEBAQEBAQEBAQEBAQEBAQEBAQEBAQEBAQEBBlnDLRWa1zq2nSwfPBYY5sj7g3DazQer3Ee73efZW1+/DGh3STEanqVnTMeWRe9FOmtep9QPR+xmntEYH5Ax9KClelkM89mOMMN2Tbq87dne5o6AfNXDuE1rKyb3fkpbYdX4f0aXo/CKOpy7jkeDc6OqtPJ5afr5tvrRG3CAgICAgIPEuXq4JovXbMNOtCQ581iQMjaN/MkgBUL2PLMtzx4021lStOJeYd7vbIhe6q0Yhrj01uDegrMlW7rKveuRucx1fFRvtkOB2LS5gLAQfe4LV8HgBwjzvCji1jT/Psh7q8fudYuapiWvH2+bjafzf4Urh7UlkZi9MaiyAaSGvmEEDXjfbcflHHYjr1G63PH+iHVp0+2yLcfNvS/tox0tes05sK1YTc/CwP8UirwyAjBOzp86S5w36EgV+h943Kz0Pobju+Hncfkt//tb14Qfhte/9FOH8LDOH/leGMb27dAzOlp3+01ypS+hu34uf/wDz/wD28pwgl/he/wDRmGI/Co6ImDPlXRuoKR6b+qSQWNjsN9uZ0e6wl/6H9Tj/ANPk25efej8KSXFNes+NCrbOkfTz4K6ufHENWDDWHjcRZetJXA+2TYxj/eWm5v0dcJcONZd779P8laS93O9zIW9XxLnj7PO2nX1DjdSGS1i8hVyNbflEtSZsrfd3aSFhu872DSlnIhWE6dEqbK+9s2LOE7W23WlfMuF4vRAQEBAQEGG8TNPYHW+mbenc9j4ctStAc8Ew3DDvuHAjq1wPUEdVn9GvZWDlQzMee7WPv8nm60ZYMM6Fbd6ng1fKz0lODWf4S63kGSlfkcTd3dj8iGcrHRjoIiB0Y9g6Fo6bdR0X1loOu2Ncx+6R4rlOdH508jkeraRd0q9uy44V5K/vpahWzsKICAgICAgICAgICAgICAgICAgICAgICAgICAgICAgICCR09p+9qnN08VjYHWLtuQRxxj39ySfIAdSfIKlcuRtQrKXJRaZOTaw7Msi9LZGNON3twp4YY/hbpiPH1uWe7Js+5c22dNJ/OGjfZo9317rSMrJlkz3pcnQ+dtY1a7q+RK9c4oU5tOqnb1s2Y90Tw9hcx7SC1wOxB8iCrGtIyjuyYOMpQlvR4q0ba0LrpuZYyjee1l9o2a89BMB/7veFzzVtJliS7tZ5nw/R1/QdejnR73yOK7T/AHfr109NPJmi1duggICDBuJ/GrRvB7HC1qnMw0nyAmGm3d9ifYgexG3ckbnqfmjzKy2n6TmapPdxYbfL0U89U4wlPmuL+KX4RXUWbM9PQ2Ij0/UO7W5C+BPaII+cGdWMP1HnXUtP4EY9rZLOnv16qcVPXy19y8jjx8Zy5rDiDqXX983NR5y/mp9y5puTue1hPflaTs0fUAAug42Hj4cd3HhSNPJRdRjGPNedYn1nIVsiC0/KFSKwdvzwOST+XG9XlXtEEiYgICCV0lViuaioMn5RWZJ402/bw2Avf/JaUohVWxWt8/p/PT5nEZe7h8nNK6V1ihO+F5cXcx6tIO2/kVaZOJj5kO55UKTp1SpSvxVbV2diW9brWlfI6W4WfhE9d6Slhq6tq1tYYwdHSuArXGjcdQ9o5HbDfoW7n84Ll+rfRxpmZStzBrW1P2o+qvHT0V4uptGLwiybXg3vDp6qu3OD3pMaB43QxswGYbFli3mfh720NpnQE7N3IeBv1LC4LhmtcGNT0OW9lWtsPxx44+vo9Oxu2HqeLnfd14+qvK2stVZgQEBBF5fLikPDj6zn7mj3n61f42N3XwpcnxVrNnf8zGHvLyXOO7j1JPclZ6lN1l6U3WL8SOHmH4paPv6dzcXiVLTPZkZt4kEm3syMJ32cD1Hl5Hosnp2oXtMyoZWPXjp76dVfJVZ5uHa1CxLHvclfd5Xyw4s8Lcxwh1nc0/mI93RHngtNBEdmIn2ZG7+R93kdwvqHS9TsavjRyrHpp1V6nBtQwLunZEse96K9dOthyy7HiAgICAgICAgICAgICAgICAgICAgICAgICAgICAgICDs70aeD40TgBnsnBtnMkwFjJG7OrQHYhux6hx7u+A8itQ1LL7rPuUeSjhfCrW/rC/3rZl9nCvtS6/NTo9bdqwzQxB6Y90Tw9hcx7SC1wOxB8iCo1pGUd2RGUoS3o8VaNtaF103MsZRvPay+0bNeegmA/wDd7wueatpMsSXdrPM+H6Ov6Dr0c6Pe+RxXaf7v166emnkzRau3RRt2oaVaWxZlZXrxNL5JZXBrGNA3LiTsAAO5K9jGVyW7Hjqk4o9IX0+2U32cBwzLJ5W7xzahljDmNO+x8BjgQ7+G4be4EbFdW0XgZt3cjUvY/wDavyou7djxpOH85ncjqXK2cplrs+SyNl3PNasyF75Dt3JO57DYfUus2rMLEI27MaUjToovaU3ViqqYgnZj6/ouu7feTHW3REbf3uYczev1Ojf96IdKCRMQEBBPYHelhM5kN9nGFtKPp3dKdzsf4Ebx8UQqgUTEFWpbmoWorVWV9exC4SRyxOLXMcDuHAjqCCNwQoSjSVKxlTbSrylZUrvRdlejx+EDyum5K+D4lPkzGJDQyPNsaXW4OveUD91bt5gc/wDDXGOEf0eWcmlcjSfAufg8Wv8AL+Gv+3zNy07hBO19nmcdOvp9PX8fO+gWA1DjdV4irlcRegyWNssEkNqu8PY8e8EL54yca/iXZWciFYzpy0q6DauwvQpct120qklQVkXl8uKQ8OPrOfuaPefrV/jY3dfClyfFWs2d/wAzGHvLyXOO7j1JPclZ6lN1l6U3RExBp70muBkHGrQcsNaOKPUmPDp8bYeANztu6Iu/NeBt9Ttj5LbuDOuS0XL3pfdS4pU+fnp8OJrWuaVHU8fdj95Hm9npfL67Snx1yepaifBZgkMUsUg2cxwJBBB7EEbFfTUZUnSk6V20q4XKMoVrGXLRRU3ogICAgICAgICAgICAgICAgICAgICAgICAgICAgINw+jTwvGvNYfKV6Lnw2JLZZA4Hlml/vbPcQCOY/V0PdYjUcnuFrdjy1aPwq1f6vxO426/aXOLzU6a/Kn6O2lpzg4gICD0x7onh7C5j2kFrgdiD5EFRrSMo7siMpQlvR4q0bMwHFShWw1mXUFtlL1KEyyWZOjXsaNydh9LYdh38loWoaFdjdjLDjWVJV5Or9Pg7BoGu/WEY4+R97/V+vX6/N8/PSd9LbLca782Gw75sRouGQ8tUO5ZLpBO0k23l5iPsO53O23U9A4N2tKj3a94V2vT+HyU7XRrVrc53K55W6LoQEBBO6V/bceXxu5/bdN7mNA3Jki2lG31kMcPilEKoJExAQEE9k/2jpXD1AXB9l0t6RpHlv4cf3eG8j+GiNOcgUSEBAQbj9Hb0mtSej/ng6pI7J6bsOHr2Glk9h47F8Z/vbwPMdHdnb9NtN4ScF8ThDY+08G7Tmz+Veunw6GW07U7unz8HjhXlp++l9R9J8WMHxD0hQz2m7frda7GHN52Fr4j5h7T2cD02+PUd/lzJ0PL03Klj50N2tP8Ad5aeR13AuWs+HdrMvB/fE8veXkucd3HqSe5KuqU3WxUpuiJiAgIOEfTv4IjCZiLiBia7vU8i8QZRsYJbHPtsyU+4PA2PYcwHm5d04Da33xalpt6vHHjh5umno+Hmco4V6X3Kff1uPFLnefr9Px87kVdXc+EBAQEBAQEBAQEBAQEBAQEBAQEBAQEBAQEBAQEHutWluWooII3SzSvDGRtG5cSdgAPeSvK13fCU5ypClZS4qUfQvhVoOHhzojH4ZnK6wxviWpR/fJndXH7B2H1ALQcq/XJuyuPmvWNRlqebPIlydHkp0MtVsw4gICCnatQ0q0tmxKyGCFpkkleQ0MaBuXEnsAEpSVa7sUoQlclGMY7a1cTca+PN7X+oWRYexNSwVCXmrBhLHTPB6SuHf7Aew+tbpg4ccaO9LnO9cHtAhpVrul7juy5fJ5KfOrCLlODV1WXIY+JkGViaX26MY2bKO5miA+9zR27jp2yjcORjCKggICC8wWSOHzNK8A4ivM2RzQduYAgub8R0RCr3qHG/I+dv0hvyQzOYwn6Td/Zd8W7FCiwRMQfscT5pWRxhz3vIa1o7kk7AIJrWcrfxgnqxP54aLWUoz7xE0MJ+LgT8UqhRCImICAgyHFYqtiqUeYzEfiRP3NSiTs604dOY+YjB7n6XYeZBTrVnPBn0i8/wp1ycwZX3sZcc1mQxoIaySMdG+GOzHMHzdvs7LWte0OxrmP3OXFcpzZdX6dbPaRqt3Sr29HjhXnU6/wBX020lqvF6307RzuGstuY29EJYpR0Ox7gjuHA9CD1B6L5lzMS7gX54+RHZONdlXdMfItZdqN6zLbSqYVmuhAQEEHrbSOP17pTKafykfiUchA6CQebdx0cP8YO2I+sK+wsu7g5EMqzyxrt/fnWmVjwy7M8e5ySo+R2ttI39Batyunsm3lu46w6B/kHbHo5v+KW7EfUV9Y4eXazseGVZ5JU2/vzPnrKx54l6ePc5Y12IRXi3EBAQEBAQEBAQEBAQEBAQEBAQEBAQEBAQEBAQbs9FTQv4z6+dl7EfPSwrRMA4bh07txGOo8tnO+0BYbU7/c7Pc48smg8MNQ71we94865xf6acvZ6auz1qDhogICAg5c9Kri+6Sd2i8TO4Rs5XZKWM/Od3EW/uHQu+vYe9bJpmJ/3EvR2us8D9FjGP1lkR/k/9uxzOtkdXVadyehbis1pXwTxODmSNOzmnyIKDIrlODV1WXIY+JkGViaX26MY2bKO5miA+9zR27jp2KfIxhFQQEBBO6nb63Vw+SA/tmo2KQ77kyRHwzv8Aa1rHfFEKIJExBOaKia3UEVt7HOioRvuv2/8AxtLgPi4NHxSiFUG97pXl7y573EkuJ3JPmSUTEBAQZDisVWxVKPMZiPxIn7mpRJ2dacOnMfMRg9z9LsPMgp1qicrlbOavSW7cniSv2HQbNaOwaAOgaB0ACPaUWiJulPQ19IF/DnVUelczYP4t5iYMic8+zTsk7Nf9THHYO8h0d5Fc54YcH/rLH78x4/awp7Ue2nR6m6cG9X7zvd63q/Zyr6q/r0+t9FF89OyCAgICDiD8INwx9WvYXXdOH2LAGOvkfngF0LjsPMB7dz+Y0LtfADUt6F3T7leTwo/3fKvrcu4X4O7KGZHp8Gvy/fmcbLsDnAgICAgICAgICAgICAgICAgICAgICAgICAgICDuf0adIjSvCvHSvaBayhN+UjruHgCMf7gadveStK1G73XIr5OJ8+8Ks3vzU5x6IeDT0cvv2tqLGNREBAQYXxf4gxcNtC38tuw3XDwKcb+vPO4Hl3G43A6uP1BXmJY75u0j0dLOaLpstVzYY/icsv5afvY+ft23NkLU1mxI6axM8ySSPO7nuJ3JJ95JW9UpSlN2L6PhGkIRtxpspRSUlUQVadyehbis1pXwTxODmSNOzmnyIKDIrlODV1WXIY+JkGViaX26MY2bKO5miA+9zR27jp2KfIxhFQQEE7Wb69oy5Hyt56Ftlhp8+SQeG/wDlMiRDpQSJiCcxzfUtJZW2R7duWKix2+3sg+LJ0+1kY+KIeMg0TEBBkOKxVbFUo8xmI/EifualEnZ1pw6cx8xGD3P0uw8yCnWqJyuVs5q9JbtyeJK/YdBs1o7BoA6BoHQAI9pRaImICD6YeiBxlfxW4Zx1MjN4uoMHy1LRJ3fNHt+SmO533LQQSe7mE+a+beF+j/VWf3W3H7O7x08lemn76Ku2cHNS7/xN25Lw4cVflX99LfC0ZtggICDBuNugWcTuFuo9Olm89mqX1j16Ts9uM+/5zRv9Szei59dM1C1ldFK8fmrxV9zFapid/YV3H6a04vPTjp73yQex0T3Nc1zHNJBBGxB8wQvq+ld58+C9BAQEBAQEBAQEBAQEBAQEBAQEBAQEBAQEE1F+L1qFjZhfx0+zWmWMssRk7AF3KeQjfv3d/wAEQ40tprh83VOocfj8dl6dxlqxHC4B5hma0kczuSQDfYbn2S5ebJyp4FNtepY52XHBxbuRLkjGtfU+g9aCOtBHDC0MijaGNaOwaBsAPguf3rV21LdvRrGvlpsfL9Z90lvb23aqKg9EBAQca+lfrt2otcx4OCTejh28jwD0dO4AvJ67HYco+o8y27S7Hc7XdOmXwdw4Haf3thd9S51z+mnJ2+po5Zp0AQEBBVp3J6FuKzWlfBPE4OZI07OafIgoMiuU4NXVZchj4mQZWJpfboxjZso7maID73NHbuOnYp8jGEVBBOaN2nysuPdty5GvJUHN25yOaP8A/Y1iUQqg0TEE5qACnh8HQ2Ae2B1yXbvzSncb/wCjZGiFEGiYgyHFYqtiqUeYzEfiRP3NSiTs604dOY+YjB7n6XYeZBTrVE5XK2c1ekt25PElfsOg2a0dg0AdA0DoAEe0otETEBAQbe9Ffii/hdxfxNiWVzMTknNx15u+zRG8gNedyB7DuVxP5vN71qXCjTKapp04xp4cPCj56dHppxefY2DQc/vHOhKXMl4NfT2VfUpfMLvAgICDw97YgXPcGNHck7Be0pKXgxHy+9IjhnFpXjNqqP5Ro0cXPbN2u6aYPc5k3tkNjjDnbNc5zRuB27+a+puDmXXM0qxcly0pu1/08X6uBa9iyw9Su293lrtp6eNrjk05Q7yX8vICOkYbVjI+087iPg1bIwPGgnlrnktbyNJOzd99h7t0TEBAQEBAQEBAQEBAQEBAQEBAQEBAQEBAQbh9FbBNy/FWKy9pLMdUlsg+XMQGDf8A7wn4LMaTDfydvVRzXh/l976NK3H+JKMf7vk7Ra4jt1W6XLcLsd25GlaeV8xRnKHNrsexIR9f2rXMng3p2T4m7X/Lxe7k9y+hnXqc7jehKN+oWrZPA2fOxbu3yS7adi/hqMJc6Ox7D2nzWrZOg6lic61WtP8ALx/DjX9vJsz5skfqTOQaZ09kctZ/cKVeSw4e8NBOw+s7bLDRtSldjb6drJ4tiWVehj2+WVaU9b5vZTIz5fJW79p/iWbUz55Xe9ziXE/eV0CNKQjGMeh9Q2rVLFqNu3yRpsp6FspK4gICAgq07k9C3FZrSvgnicHMkadnNPkQUGRXKcGrqsuQx8TIMrE0vt0Yxs2UdzNEB97mjt3HTsU+RjCKirStyULkFqE8ssMjZGE+TmkEfxhBJaurR1NSXxBy+ryuFiHbt4cgEjB/uvCVQosMbSfk8jUpx9JLErYmn63EAfzomvNVX2ZLUN+eEg1/FMcO3bw2jlj/AJLQlUKItE2Q4rFVsVSjzGYj8SJ+5qUSdnWnDpzHzEYPc/S7DzIKdaonK5Wzmr0lu3J4kr9h0GzWjsGgDoGgdAAj2lFoiYgICAgIPrD6PevDxI4OaYzckniW3VhXtOPQmaMmN5P2lvN8V8ra/g/Vup3sePJt2081eOnY79o+X35g2r3Ts2V89OJnc2VqV/nTs39zPaP8W6wsbF2Xis9G1OfNij5tTRt/coC/63EN/m3V3HCl40lzHEl40lhNnbc3QPbGNtiIxt/GdyruONaj4q6jiwj5VjLI+Z3M95e73vJJ/jVxSkY81cxjGPNi409OzTba2o9M51kZ5rdWSpK8A8u8bg5u57bkSO+76l13gVk71i9j9VaV9f8A8cZ4e427kWciPjUrH1cfzctrpDlogICAgICAgICAgICAgICAgICAgICAgICAg6b9DXEuEOp8m4DlcYK0bvPcB7nD+Ni2jRIc+55nCPpMyOPGx/5pV91KfN0wtocLEBAQam9JvVkmmOGb2QhhmyFqOsGyRNkYWjeR27XAgghm3b6SwGsRtdxjKVKVrt4q7OR076P8aWTrFJbeK3Gsv7fnt9DkL5bxN3f17Bsie4jebGzOhP28rudvwAatOfTWw+SMLf39SzJqPJ2bDk4Cz7ns5h8SGobVObRmXZGZoavr8AJHjUJG2GfaSwnb47JsNqGc0sJa4bOHQg9CCETEBAQVadyehbis1pXwTxODmSNOzmnyIKDIrlODV1WXIY+JkGViaX26MY2bKO5miA+9zR27jp2KfIxhFRO5w+v4HB3t93sjfRl6ecZ5m7n+BI0fBEKGj96t25kt9hj6ks7SR/fCOSP+XI0/BKFUEibIcViq2KpR5jMR+JE/c1KJOzrTh05j5iMHufpdh5kFOtUTlcrZzV6S3bk8SV+w6DZrR2DQB0DQOgAR7Si0RMQEBBK1dJZe5X8dlCWKvtzePZ2hj2/hvIH8abENqucHjKO/r+che4bfkcbEbDzv3G55Wfc4obXo5XB0dxTw77jgQWy5KcuH/dx8o+BLke7Kut/Qm11PndP6kwc4iiZSsR24Ya8TY2BsgLXABoHYxdSevXuuR8NcaMcizlddKx9XH83ZuAV+MrN7Hl4taS9fF8nTC5w6uICAg599NvDHIcJal5vzsfko5HE/mOa5hA/znNW9cDr3c9Qlb/FGvu2Vc74cWO6abG5+GVPftp2OFF2lwgQEBAQEBAQEBAQEBAQEBAQEBAQEBAQEBAQdheiLj3VuGdyw7b9s5KRzdvc1jG9fiHLctGju49ZddXzX9I17f1aFv8MKe+sq9jeKzzlAgICDmX0zck8nS+Pa7aP8vO9vTqfYa0+/p7X3rVtblzI+d3f6MrFN3LyOnwafGtfk5mWsO6CD3DPJWlZLDI+KRvVr4yWuB+ojqgmW6zyT2sbeMOXY3cAZCETO2PfaQjnHwcm1DYNvafvACxjLOOft1koTeIzf/q5Nz/LQ436dO07e5x2cpz7DcRW960m/u9rdn8tDatcjpjLYqPxLVCaOH/74bzRn7Ht3B+9DajETVadyehbis1pXwTxODmSNOzmnyIKDIrlODV1WXIY+JkGViaX26MY2bKO5miA+9zR27jp2KfItsUfXdL5in1L65jvxtA36A+HJ9faRpP8AAR7XlIv2houV25EmRuCMDbvHC3c/Aukb/ufah0veKxVbFUo8xmI/EifualEnZ1pw6cx8xGD3P0uw8yDytUTlcrZzV6S3bk8SV+w6DZrR2DQB0DQOgAR7Si0RNf43T+SzHWlQnstHd8cZLG/a7sPiUQ2r78V46mxyWYoUupDoopDZkH1bRhwB+1wQ2nrGnKBHh1L2VeN93WZBWZv/AAGcxP8AvhDjG6yuVtvk6vTxGwLQ6nABJsf/AMjuZ/8AKTabEPcvWchMZrViWzKehkmkL3bfaSSiakgIOhfQjyj6XFi7T5tormMkBZ5FzXscD9oHN960ThjajPT43OmMqe+lXQuA16UNSrb6JRr7q0/V3QuLu8iAgINVelFjTk+BWqYwQHRRxTgnf6EzHHt7wCFsvBu53LVbMvPT10q1PhVa7ro96PVSlfVKlXznXfnzgICAgICAgICAgICAgICAgICAgICAgICAgIO2vRdZycH8cdtuaec77d/yhG/8S3nSf+lj6Xyzw9rva7d80f6W2Vl3OhAQEHIXphW5JeIeKr8+8UWMY8N2HRzpZAevfqGtWm61X/iIx8nzq+kPo2t0jpV2501uV90Y9tWiVgXWxAQEBAQXOOyt3EymSjcsU5Dtu6GQsJ+3YjdENiU/G2S3v8pY+hk+YguklgEch/0kZaSftJTabDfTd/fcX8PIT025bUQHx5HAf7yHGrU9PWorcVnCZWncnZJvF4M/gzAjqCGSBpJ+obo82spxmFfkszFPLSmxV+eOSvfoujMTZY3tLHTxggAgcwc5o7bcw6dpvNqnb018nw4hl2pNddUqDwMXE0ukszPJfI4hu5DGl4aT58nKPMqOx5tY/l8HlcjdluZu5TxkrgDy2pg1zW9g0RM5ntAA2A5V4lSq0dX07Q357N7LydNmwRitH36+27mJ/wBwI98IdqiOrzDG4ihS6gtkkiNmQfGQuAP2AIbEfks9kcxy+vXZ7LWndrJZCWt+wdh8AhsWSJiAgICAg256KF19XjzpoNe4Mm9YieB9IGvIQD9XMAVqvCeEZaTd8m7/AFUbbwSnK3rVny739NX0RXBn0cICAgwbjnD43BzWTd+XbFzu+5hP/BZjRq7upY/81PiwOu03tKyf5JfB8y19FvmIQEBAQEBAQEBAQEBAQEBAQEBAQEBAQEBAQdu+jDJ4nBvEt225JZ2/b+Wcf+K3nSq/8JH0/F8r8PI7uvXfLSP9NG1ll3PBAQEHHfpfM5OJtA/nYmI//tmH/BaZrNP+Ij5vnV9KfRvLbo8/Jcl/TBpBYJ1cQEBAQEBAYxz3ta1pe5x2AHUknyCCbh0ZlSwSWYG4yFx2EuQkFcHpv7IeQXfAFNiG17GLwdLY28w+48EgxY2Akf8AeScv3hrke7ZM+0HlIsSce6KtPTq2ZeWrBPcfLJMN/alLQWsaxo3JdyEns3zK9opVXmq9S/jLX8SGvLOX1GWpKUNuSF743NBL2cpLXcpDg5pYT03HToFSlGtDR0/e3NfI2cY/YbR34fEZv/1ke5/kLxU4347RWSk3NHwMuxo3Jx8zZX/GMHnHxamw2oaxXlqTPimjfFK3o5kgLXD7QeqJvCAgICAgICDavossL+PelA0cx8SwfgK8pP8AEtX4S1/5Te9H9VG18FKb2tY/+r+mT6MLgj6QEBAQYTxteGcH9aFx2HyRZHX3mNwH8ay+j0/5lj/zx+LB65X/AJZk/wAkvg+ZC+jHzAICAgICAgICAgICAgICAgICAgICAgICAgIOzvRQuttcJ2RA7mremhI222JDX7fX0et20iW3G81avmH6Q7W5re9+KEa/GnyblWacyEBAQcq+mTREWf03d5QDNVlhL9huQx7SBv36eItT1uPhwl5H0H9Gd3excmz1SjX10/8Ay52Wtu0CAgIJShpXLZKITQUJvVyN/WJQI4tv+sds3+NNiG1cu09Qp83r+crMcBv4VBpsv39245Wfy0Np8o4Clv6rip8g/YbSZCctZv7/AA49j97yhxvyXWmUAeypLHi4nHqzHxNg+Bc0Bx+JKbTYhZJn2JHSSPdJI47ue4kkn3klE0/isVWxVKPMZiPxIn7mpRJ2dacOnMfMRg9z9LsPMgp1qr47J2b5zuduHxJoahgjIPI1jpfyTWtA6ABheQB7kNik+3MzTWHyNV7oLWOsyVfFjOzmgnxYz0/xnSo9VLlODV1WXIY+JkGViaX26MY2bKO5miA+9zR27jp2PORjAJaQQdiOoIRUTMOssvHCIZbfrtcbfkbzW2Gbd9gHg7fDZNqGxV+WMNfJ9ewja73EbzYyYx7D+A/mB+HKhsfgwmJu8vqWcZE9xIEWRhdCQPL2m87fiS1Dao2dIZeCHx203W6/X8vTcLEffbq5hIHxTYbUQiYgICDePoaY1t/jZWncwE0qNicE/RJAj3Hwk2Wl8Lbnc9MlH8UqU+fybzwLtd01aMvwxlX5fN34uIPoIQEBBrn0i77MdwS1fK8hjXUzCCe273NYB08yXdFn9AhK5qdmPl2+rjazwkuRtaTkSl+HZ6+J82F9CPmoQEBAQEBAQEBAQEBAQEBAQEBAQEBAQEBAQdWehvk2Sab1DjwfykNuOxt9UjOUf+mVtmiy8CcfK+fPpLsVjl42R0VjWns12/3Oh1sji4gICDQ3pf4Q3dDYvJsjDnUbvI5/TdkcjSD19xc1gWv6zDbZpLqq699G+V3LUbuPKvPj7417K1co4/C5DMOIo0p7ex2cYYi8N395A2HxWnvorakfxU9UP/SeUoY7Z3K6PxfHk7b/ADYg7b4lqbDaNl05Q25Yr+XkBO5kc2tGfd0HO4j4tQ4z8cLNTb5Np0sUACA6tAHSf94/mf8AcQm02Iq7kreUl8S5bmtyfnzyF7vvJKJrdAQEGQ4rFVsVSjzGYj8SJ+5qUSdnWnDpzHzEYPc/S7DzIKdaonK5Wzmr0lu3J4kr9h0GzWjsGgDoGgdAAj2lEjbb6loylFsPEv2n2XEfO5IxyM3/AM50qHSae2uYrOY923M+uLcW/fnhPMdv9G6VCqIp3J6FuKzWlfBPE4OZI07OafIgomyK5Tg1dVlyGPiZBlYml9ujGNmyjuZogPvc0du46dinyMYRUEBBUq3J6MwlrTy15R2fE4scPiNigmBrO/NsL7K2XaBy/t6EPft/1g2f/KTahsfpt6dv7+LSuYuTbYOqSiePf38j9j/LQ4z8Wq1xx+TczSsnptFZJrP3Pl7ezPueUNqyyWncph289yhYgi6bSmMlh92zhuD8ChtdOeghp4vyuq84+PpFDFSik2785L3tH2eGzdcy4a3/AALOP11rL1cVPjV1rgDj713IyOqlI+vjr8KOwVyl2QQEBBpD0x8qzHcEL1d7tnXrleu0fnEP8Xb7oyVuPBO1Kep0l+Gla+7Z82i8M7sbekzj+Ksae/b8nAK7k+fhAQEBAQEBAQEBAQEBAQEBAQEBAQEBAQEBBvn0P8yaeuMrjD0bdpeIOvd8bxsNv4L3LPaNPdvSj10ci+kjF7rp1rI6YT2eiVO2lHXS3J84iCys5ilT3EtlgcOhaDzOHwG5V1bxb93mwqvIYl+5yRRNnWldm4ggfKfe8ho/4lZO3pN2X3kqU97I29Mr/El6mF8Rcne1PpDK0Y4oOd0JdDG+FsjTI32mbh4I+cB5JnaNauYl2MdtZ7OLz0bZoFLWmahZyOqvHXyV4q+6rjPJajyeYby3L888fTaIyEMb7tmjYD4BcSfT+xHomICAgICDIcViq2KpR5jMR+JE/c1KJOzrTh05j5iMHufpdh5kFOtUTlcrZzV6S3bk8SV+w6DZrR2DQB0DQOgAR7Si0RNO6zd4OWjx4ILcdBHT6Db2mjeT/wDY56VQottL5BmL1DQsS8vgCUNm37eG72Xj/dJQqs8nQfjMlbpSHeStM+FxHmWkg/zIPFO5PQtxWa0r4J4nBzJGnZzT5EFE2RXKcGrqsuQx8TIMrE0vt0Yxs2UdzNEB97mjt3HTsU+RjCKggICAgILzHZnIYhxdRvT1CerhDKWB32gHY/FENjrzgHqLM6d0LWsOfCJshI63K31djQ/fYNJ5QCSWtHXdaRrODj6he3r1OOlNm19a8BNAs2tBtXL0dkrlaz9FeKP+2lKtw0OK/YXqH2vgd/wP61pd/g1/g3fX207G33dEl/Dn62SUNdYXI7AXBA8/RnBZt8T0/jWBv6Nm2PE208nH+vuYq5p2Va50Nvm409FIyZgfG5sjD2cwgg/ELDyhW3LdlHZVjq03XpRHKXp4Z/w8TpTCNG5lmmuvO/zeUNY3p9fiO+5dN4E2N6d7I6qUp6+P5Ucl4fZG7ax8frrWXq4qfGrj9dWceEBAQEBAQEBAQEBAQEBAQEBAQEBAQEBAQTFbR+WsV2WH1vU6ztiJ7sja7CD2ILyNx9m6bENrMOF17G6C1/h8pLmWWp4rHhOhoxOc0te0sPNI/lAA5vIOWR0+W5lW+Pp2evia7wiwfrHSsjH647aeePhU+Dre1rO1KSII44B7z7Th8eg/iXabelWo/eSrX3fv1vmGGnWac7bVE2spbuAiaw94Pdu+zfu7LJ28aza+7jRfwtQt82OxbK4VBAQcl8VNNfivrW/WaNq8x9Zh/gPJOw+x27fguEa5hd4507fRXwqeav72Pozg/n9/6fauS5aeDXz07abKsTWBbIICAgIMhxWKrYqlHmMxH4kT9zUok7OtOHTmPmIwe5+l2HmQU61ROVytnNXpLduTxJX7DoNmtHYNAHQNA6ABHtKLRE0xo+syzqKkZv7XgcbM2/bw4wZHD4taQlEKou5akvWp7Mp3lmkdI4+8uO5/jKJqaCd1gfXLVLJA7+v1I5XHbYeI0GOT73Rl3xSqFEEiarTuT0LcVmtK+CeJwcyRp2c0+RBQZFcpwauqy5DHxMgysTS+3RjGzZR3M0QH3uaO3cdOxT5GMIqCAgICCT0xgZtT6gx+Lg357UoYSPot7ud19zQSqVyfc4SkyukadPV9Qs4NvlnKlPNTpr6KbauzqtaKlWirws8OGFrY2NHYADYD7gtTrXelvPvKzahYtRs247KRpSlPNRXUVYQVal+zQfz1rEtd3mYnFpP3Klcs2rsd25GlaeVRuWYXfvI0qyOhxIzNPYSSRW2e6Zo32+1ux+/dYO9oOFd5sax8367WLu6Rjz5u2LmD0kNVY/iRxGlfLk/kufHVo6bYZ4nPgJBc8kPZuQd37Hdo7dyty0HT46dh9yjXbtrtfJXDu7/zu7jxrtpbpSPu2199dnoaqfovKOa99SOLKRN23fj5Wz/e1pLh8QFsWxz7ag3NLCWuGzh0IPQghExAQEBAQEBAQEBAQEBAQEBAQEBAQEBAQHvc927iXnYDcnfoBsB8AgIOwdB58an0jjMjuDLJCGy7bj8oPZf0P+MCvoHS8vv7CtXumtOPz04q+980axh94Z13H6KV4vNXjp7k+sowwgICDWXHfRztQaaZkqzOa5jd3loHV8R25h8Ng771pfCfTu+sbvi3zofDp9XL62/cEdTph5fe9yvg3P6uj18nqc2LjzuQgICDIcViq2KpR5jMR+JE/c1KJOzrTh05j5iMHufpdh5kFOtUTlcrZzV6S3bk8SV+w6DZrR2DQB0DQOgAR7Si0RMQT2E/aWns5e3LHyMjoxHbuZDzO/kxOB/hohVAomIJ0739FsO7zJjrhbttuBHK3cfAOiP++iHSgkTEFWncnoW4rNaV8E8Tg5kjTs5p8iCgyK5Tg1dVlyGPiZBlYml9ujGNmyjuZogPvc0du46dinyMYRUEBAQb49HTRvhQ2dSWGbmTevV392/tuH2kcvwKwufd/hxfRX0XaFuwnrF6PL4MPN41fX4Poq3gsM+gxAQEFpk8hDicbbvWDyQVonSvP1AEn+ZTjHelurPMyoYOPdyr3MhSsq+im1xVlMhJlclauzfutmZ8z9u27iSf4ytujHZSkXwPl5M8zIu5VzlnKsq+etdq3Y9zHtc1xY5p3BHQgjzCktgkuJJO5PUkoCAgICAgICAgICAgICAgICAgICAgICAgICDd/o56nH/SGBld3/bUAPwa8D+SdvtXSeCGbz8OX81Pn8nKOG2B93nR/lr8afP3N4rpjkwgICDy9geC1wBBGxB6ghK03k6V3fCi5W4r6EfonUTxCx3yZbJlrO8m9erPtG/3bLhuuaXLTsnwfu5ccez0fB9BcHtXpqmJ4X3keKXb6fiwpa42sQZDisVWxVKPMZiPxIn7mpRJ2dacOnMfMRg9z9LsPMgp1qicrlbOavSW7cniSv2HQbNaOwaAOgaB0ACPaUWiJiAgnctvQ0xhqW5D7BlvyNI/OPhs/kxlw/hohRBImIJ3SX7bkyON2c/16nI1jQdh4jNpWfEmPlH2pRCqCRMQEFWncnoW4rNaV8E8Tg5kjTs5p8iCgyK5Tg1dVlyGPiZBlYml9ujGNmyjuZogPvc0du46dinyMYRUEGQaG0fZ1rqKvjoOZkZPPNMB0jjHd32+X2q3vXY2obzZODuh39f1CGJb4qcsq/hj01+VPK6+xuPr4nH16VWMRVq7BHGweQA2C1eUpSlvSfb+Li2sHHhi48dkIUpSlPJRdKC6EBAQap9IXVAxWlYsTE/axkZPaAJBETSCfvdyj6xuspg296e91ONfSdq/eemR0+3Lw71eP+WPHX112U8tNrm1Z98riAgICAgICAgICAgICAgICAgICAgICAgICAgIJTS+em0vqChlIBvJWlDuX84dnN+IJCvcLJlh5EMiPLGv/wB9zHZ+JDPxp40+SVP/AJ73YeNyEGVoV7tZ3iV7EYkY73gjcL6Ds3YX7Ub1vkrTa+ab9iePdlZucVY12VXKqrYQEBBB6x0lU1pgp8dbG3N7UMu27opNujh9/X3hYzUcC1qOPLHueivVXrZnS9Su6Vk0yLXpp106nJmotP3dMZefHZCLwrER297XDyIPm0+S4Rl4l3BvSs3o7K0/e2j6Iwsyzn2Y38eu2lf3sr5UhisVWxVKPMZiPxIn7mpRJ2dacOnMfMRg9z9LsPMi0XdaonK5Wzmr0lu3J4kr9h0GzWjsGgDoGgdAAj2lFoiYgIPdevJZsRwxMc6WRwY1o7lxOwH3oJfWUzH6itwwlxgqctSLc7+zG0Rgj7eXf4pVCiFRMQXeHyDsRl6d5g5nV5mS8vv5SDt8eyIVVtS41uH1Bfpx/uMcp8I777xnqw7/AFtIKFEciYgIKtO5PQtxWa0r4J4nBzJGnZzT5EFBkVynBq6rLkMfEyDKxNL7dGMbNlHczRAfe5o7dx07FPkY/QoWMnchqVIn2LMzgyOOMbucfcFGUoxjvSXeNjXsy9DHx41lOVdlKU6XV/DLh/DoLBCJ3JJkbAD7Uw7E+TQfzRv/AMVrORfrfn5H2bwR4M2uDWD3OWyt2fHOXl6qeSn6syVo3kQEBB4JDGlzjsB1JPYBHla7vhSci8UNX/jlrC5cjfvTj/IVh5eG0nZ3xO5+K2nGtdytUj0vibhfrf19q13IjL7Ongw/lp0+mu2vpYorppggICAgICAgICAgICAgICAgICAgICAgICAgICAg3r6PmtvGry6bty+3HzTVC492/SYPsPUfafcuncE9S3oywbleTjj86fP1uScMtK3ZU1CzTl4pfKvy9Tda6O5UICAgIMQ4gaTxOpooH3KzJ7tfd0JJLQfMNeR1LSe4+5a/q+k2tVt7vJOnJX5eZuGg6nf0y7vfw68tOvy0836ebmXVzMpHnLAzDXMuDYFu2zQ0dAGAdOUDtt0XFMrGvYd2tm9TZWjumNkW8q3G9ZltpVEK1XggICCc0YwMzfrxa1zMdFJdIJ23LBvGPi/kCUQqgyS4kk7k9SSiYgICCd1I31vHYTIgAeNUFd+358J5Ov8AmeGiFEEiYgICC7w7bzsnW+TfE9f5x4Pg78/N5bbL2Eazlux5Urdud2cbduO2tXUPD/QVLByfK1qnDFn7EY8bwuscbj38Mdmk+e3w6L3WNLysazS9yw6dnR+j6W+j7SMLTJSlkceTLkr0Up+GPl669PQzxaU7qICAgINX8dtc/i7p35KqybZDIgsJB2McPZzvj2Hx9yyWFZ7pPelyUci+kXhD9Vaf3jZl9re4vNDpr6ebT09TmdbC+TxAQEBAQEBAQEBAQEBAQEBAQEBAQEBAQEBAQEBAQXOLydjD5CveqSGKzXkEjHjyIO/3e8KtZvTx7sb1uuytK7VrfsQybVbN6O2kqbKuudEaura00/XyNfZshHJNCDuYpPMH+cfUu96ZqENRxY3o8vTTqq+c9W027pWTLHucnRXronllGFEBBZX77ajOVvWU9h7vrK8rVeWbO/4UuRAve6V5c47uPUkr1lEFqvR+P1fR8G2OSZm/hWG/Pj/WPqKw2paZj6na3b0eOnJXpp++pl9O1PI0y7vWeSvLTor++tofVeiMlpCzy2o/ErOO0dqMEsd7vsP1Fce1LScnTZ/bU2x6JU5P08zr2narj6jDet14+mPSx9YRmxAQTlEeo6PydghvPdniqMP0uVv5ST+UIkQ8ZBomICAgnae13R2QgO3i0bDLbPfyPHhybf5wiRDpQSJiAgmNL6Syerr4rY2uZT055T0ZGPe4+X86ucfGu5Mt23Ff4WBkahPuePHb5einndF6B4aY7Q9fxBy2sm8bSW3DsPMMH0R/GfNbxhYEMSnXPrdd0rRrOmR3udcry17OpmXbqO6yVaRlHdk2GlZRlvRXkE/idD87+dcr1vRJYcpZGPH7P+n9HT9F1qOXGOPkS+06K/i/VXWmtxEBBH57N1NN4mzkr0girV2lzj5k9g0e8k9AFVhCVyW7FjdR1DH0rEnmZUtkIU2/pTy15KOP9Waotavz9vKWj7cx9iPclsbB0a1u/kB/H1Wz2rcbUN2L4f1rV8jXM6edkcsuSn4adFKeb314+lDquwggICAgICAgICAgICAgICAgICAgICAgICAgICAgICDMOGev5tC5tsri6THT7Mswjr7Pk4f4w3+I6LYNF1WemZG9/DrzqfPz0azrujw1bG3f4kebX5earqmpbgyFWKzWlbPXmaHRvadw4EbggruNu5C7CNy3LbSr59vWZ2Jyt3KbK05VdVFusr99tRnK3rKew931leVqvLNnf8KXIgXvdK8ucd3HqSV6yggIKVirDdryQWIWTwvHK5kgDg4e4gqjctwuwrbuU20qq27s7M6XLddlaNYar4KxTudZwcogf3NScnlP8F3cfYfvC5/qXBSk/tMGuz/LXk9FW/afwprH7PNpt/zU+dGrMvgchgLHg5CnLVf5eIPZd9hHQ/ArnmViZGHPdvwrGv76el0DGysfMjvWJ0lRYqzXqd1E71TG4PHAj8lV9ZkA7+JMeYb/AOjEaIUQSJiAgIJ3RTvGzRoEgNyMElPd/bmePyf8sMKUQqgkTXWNxN3MWRXo1Zrc7uzIWlx+0+4fWVUt253ZbtuO2qrZsXcmfc7Mayr5G2NH8AZ5zHZ1DN6vH0PqcBBefPZzuw+vbf7QtjxdGlLwsiWzyN70/grOWy5nS2U/DTl9Nez1tz4rD0sHTZUoVo6ldnZkQ2G/vPvP1lbTbtQtR3bcdlHRbGPaxodzsxpGi8VVcCB26juo1pGUd2RSsoy3oryCfxOh+d/OuV63oksOUsjHj9n/AE/o6foutRy4xx8iX2nRX8X6q601uLwSGNLnHYDqSewCPK13fCk5l4y8SzrDKfJ2Pl3w1R3suHaeTsXH/FHYff59NhxMfuUd6XLV8k8POFn15k954svsLdfbl+LzU8X19PFrRZJykQEBAQEBAQEBAQEBAQEBAQEBAQEBAQEBAQEBAQEBAQEGz+EHFU6SmGJyb3HETO9h/f1dxPU/wSe/u7rddA1zvCXcMj7uv+39Gg8JOD/1jHvrHp9rT/dTt6nQd3JRwwgxkSOeAWkHcbeRXXd7e5rjlvHlWX2iCe90ry5x3cepJU2REBAQEBBStVILsDoLMMdiF3QslaC0/aOyo3LULse53I0rTyqtq7O1LftyrSvkYXmeDuBypc6syXHSk/3h27SfsduPu2WqZfBjT7+2VvbCvk5PVX5NrwuEmoW5Uty2T29fL6+1jOruE+UyeYtXqdmtJHK72IpN2OY0ABrR0IOzQBvuFpN7g3kR+7nSvu7Xau9JxixCzwz1LVcQ7FvkA84nsfv9Y2O6xc9Gz4fwvgpVsXY+KjJNJZuFxD8PfGx239Xftv8AUdtlZ1wMun8KXqqj3Of4avxmlc0/5uHvu277VXn/AIKNMHKl/Cl7NTuc/wANUjX4b6ls/MxUg/6xzW/+YhXcdHzpfwq+5Kli7LxWRYbg9nI7kFiW3WpOicJGkEveCDuOgAH8aylrg5lS+8rSnv8A361WmLOXObJp8EtPTX58jb8e4bErphAXckbOYk8oDdiQN9u6vbei2bUvtNsvc6PpvBvClZheuSrPbTb1U93azrF4ijhawr0KkNOEfQhjDBv7zt3KzFu1C1Hdtx2UbpZx7WNHudmFI08i8VVcCAgICB26juo1pGUd2RSsoy3oryCfxOh+d/OuV63oksOUsjHj9n/T+jp+i61HLjHHyJfadFfxfq0Zxs4sCz4+ncNPvD1Zcsxno/yMbT7vefh71iMPF3ftLnoci4f8NI3d/R9NnxclyVOnrhTyfir6OtpFZhwAQEBAQEBAQEBAQEBAQEBAQEBAQEBAQEBAQEBAQEBAQEBBkOKxVbFUo8xmI/EifualEnZ1pw6cx8xGD3P0uw8yCnWrK9FcXbNS+6HNyeLSlPsSNaB6v5ANAHzQOm3l5Ld9C1+WHsx8qu230f5f0abrWg0zI98Y/Fc6f836tzQzR2YWSxPEkbwHNc07gj3grrMJxuRpKNdtKuUzhK3KsZU2Vo9qqpiAgICAgH2WknyarXIlu2pNn4N4vfWqWo15I13q+j9di3WEfRIgICAgIJvES89Tl82Ej4HqsZkR3Zuj6Be7pidz/DX9V6rdswgICAgIPwkNbuegHcoNK8TuM7mSPxmnLGxadpr8ffcH5sZ/nP3e9alqWp722zZ9NXNtc4Q729i4cvPL5U7fU15cpwauqy5DHxMgysTS+3RjGzZR3M0QH3uaO3cdO2rub8jGEVBAQEBAQEBAQEBAQEBAQEBAQEBAQEBAQEBAQEBAQEBAQe68ogsRyGNkwY4OMcgJa7Y77Ebg7HzQXGVytnNXpLduTxJX7DoNmtHYNAHQNA6ABEKUWiJsv0PxFu6QlbC4G3jXHd8BPVm/csJ7H6ux/jWzaRrl7TK9zl4Vvq7GtarotjU6b3Nudfa3rgs/Q1HRFqhOJoz0cOzmH3OHcFdgw83HzrXdMeW2nw87kWXhX8K73O/HZX4+ZIq/WIgICAg8vOzPtP8A/wB/OsXmS5IurcBcXjvZUvJGnxr8lFY51oQEBAQEEhh5Np3s8nDf4q0yY+DGTaeD17ueRK3+Knw/dUwse6IICAgILPK5WnhKUly9YZWrR/OkkOw+oD3k+QCpXLkLUd65LZRb379rGhK5elspRz/xI4v2tVeNj8YX08Sd2ud2ksD/ABvc0/m/f7lpedqcsn7O3xQ+LlOscIJ522zj+Db98v08nra2WDagq07k9C3FZrSvgnicHMkadnNPkQUHvJ33ZO/LafFDA+U8zmQt5Gc23UgeW56nZEKLdExAQEBAQEBAQEBAQEBAQEBAQEBAQEBAQEBAQEBAQEBAQEBAQX2Fzt7T9xlqhYfXlHfb5rh7iD0I+1XmLl3sO73THlsr++VZZWLZzLXc8iO2jcmkOL9DMCOtlNsfcOwEn96eft+j8fvXUdM4T4+Tst5XgT6/Fr2en1uY6lwavY225i+HDq8anb6PU2CCHgOad2nqCOoIW70rvNLrTd5XpevBAQU5Xe0B7gP1rBX5b12T6E4L4veul2uuXhevk92xTVu2wQEBAQEFarL4NmN/YA9fsPQqncjvQlFeYV7vbIhc6q//AFkSxDsIgICDAdacY8PpXxK9Z4yeRHTwoT7DD/jO7fAblYbL1SzjeDHwqtW1LhDi4O9bt+HPqpyemrQmqtZZXWN31jJWC8D5kDN2xxj6m7/xnqtOyMq7ly3rlexyzO1HI1CfdMiXo6KehBq0Y4QEBAQEBAQEBAQEBAQEBAQEBAQEBAQEBAQEBAQEBAQEBAQEBAQEBAQEGQ6a15mNLua2ra56w715t3M+A7j4LOYGs5enfdT2x/DXjp+noYPO0nEz/vYcfXTl/X0tpae4yYjJ8keQYcZOem7vbjPx23HxHxXQ8HhViZHg5HgV9dPX2uf5vBfLseFj+HT1V9TPatuC9C2atNFPC7qJInBzT9h7LcLd2F2ndLcqVp5GoXbVy1LduRrSvlVW9T16D3qcpbsayVMaxLIvQsx5ZVpT1qLncziT3PVYB9R27cbUI248lKbHlQVBAQEBAQEGR1ZfGrRv7kjr9o6FYecd2Uouuafe7viwueT4cT9mmjgjMkrxHG3q5ziAAPrJVOtYx5y/lKMY70uRgWpeNmnsCDHVmOWs+TKpHhg/W/t926w1/Vse1zfCr5O1q+bwkwsTwbct+vk5PX2bWoNW8W89qsOhM/qNJ24Neru3mHuc7u7+b6lrGTqWRk+Dt2U6qOe5+vZud4O9uw6qfOrCli2vCAgICAgICAgICAgICAgICAgICAgICAgICAgICAgICAgICAgICAgICAgICAgILrHZe7iJvFpWpqsnTcxPLd/dvt3H2q5sZN7GlvWZ1jXyVWt/Hs5Md29CkqeVsbTXFXNx4jJ2r7obsVVsbW87Qx75HvAA3aNtuUPPbyWzWuE+dSHc72ydPVX3djD4+h4OLlwyrNK0rHo28XvS+P424ybkFylZrOPcx7SNHx6H+JZS1wkx5feQrT3t0jlR8aLIKfEvTd35uTZGfMTNczv9ZAH8aytvWMG5/F9fErUv2peMla2pMRc/cMpTl27hs7CRv7wCr2GZj3ObdjX00VKXIS8ZeMuV3nZs8ZPuDgVcUuQl41E9sR9yBnzp4m79t3AL2s4R8Y2xW1nP4um3efI1YR2/KTtb193UqhPKx7fOnSnpohWcY+Mi7nEXTlIbvysL/LaHeT/ygqyuatg2uddp6OP4IVv2o+MgMhxqw0G4q17Np23Q7BjSfduTv/EsZd4R4sPu41l7v36lGuVDxUfe4zZibS/rWNjr0XNtGvKD+VewOZzRuG+w6lsnceS1zJ129elvW6Uj7/36l/Y4QZeLa7jZ2Up18tez3Na5rU2V1FJzZLIT3Ou4bK/drTtt0b2HwCwN2/dv/eSrVh8jMyMqW9kTrL99SNVFaiAgICAgICAgICAgICAgICAgICAgICAgICAgICAgICAgICAgICAgICAgICAgICAgIJ28fUdH46uCOe7PJcePPlb+Tj/lCVEOlBImICAgICAgIJ3TbvW8dm8cS0eNUNhm/wCfCfE6f5niBEKoJExAQEBAQEBAQEBAQEBAQEBAQEBAQEBAQEBAQEBAQEBAQEBAQEBAQEBAQEBAQEBAQEBBUmtTWRE2WR0gib4bA878rQSeUfVuSgpoCAgICAgICCpWtTU5hLBI6KUAgPYdiAQQdiPeCgpoCAgICAgICAgICAgICAgICAgICAgICAgICAgICAgICAgICAgICAgICAgICAgICAgICAgICAgICAgICAgICAgICAgICAgICAgICAgICAgICAgICAg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270" y="1163868"/>
            <a:ext cx="45148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5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17142" y="1454727"/>
                <a:ext cx="6032421" cy="477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形成任何特殊彩色的红，绿，蓝的数量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称为</a:t>
                </a:r>
                <a:r>
                  <a:rPr lang="zh-CN" altLang="en-US" sz="1600" dirty="0">
                    <a:solidFill>
                      <a:srgbClr val="0070C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三色值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一种颜色可以由三色值系数</a:t>
                </a:r>
                <a:r>
                  <a:rPr lang="en-US" altLang="zh-CN" sz="1600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x,y,z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定义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60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16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16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使用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CIE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色度图来确定颜色，横纵轴表示</a:t>
                </a:r>
                <a:r>
                  <a:rPr lang="en-US" altLang="zh-CN" sz="1600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x,y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可以由公式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1-x-y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得到，如右图。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比如绿色的点大约有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62%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的绿色和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25%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的红色成分，蓝色成分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可算出为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13%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42" y="1454727"/>
                <a:ext cx="6032421" cy="4770730"/>
              </a:xfrm>
              <a:prstGeom prst="rect">
                <a:avLst/>
              </a:prstGeom>
              <a:blipFill>
                <a:blip r:embed="rId2"/>
                <a:stretch>
                  <a:fillRect l="-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data:image/jpeg;base64,/9j/4AAQSkZJRgABAQEASABIAAD/2wBDAAMCAgMCAgMDAwMEAwMEBQgFBQQEBQoHBwYIDAoMDAsKCwsNDhIQDQ4RDgsLEBYQERMUFRUVDA8XGBYUGBIUFRT/2wBDAQMEBAUEBQkFBQkUDQsNFBQUFBQUFBQUFBQUFBQUFBQUFBQUFBQUFBQUFBQUFBQUFBQUFBQUFBQUFBQUFBQUFBT/wAARCAGpAdoDAREAAhEBAxEB/8QAHQABAAEFAQEBAAAAAAAAAAAAAAUDBAYHCAIJAf/EAFoQAAEEAQIEAgUGBgoOCQUBAQEAAgMEBQYRBxIhMRNBCBQiUYEVMkJhcZEJFiNSldEYJDNXcqGisdLUFzQ3Q1ZidYKDhIWSwdMlc3STlLKzwsQ4U2Ojw1Tw/8QAHAEBAAEFAQEAAAAAAAAAAAAAAAIDBAUGBwEI/8QARxEBAAEDAQIHDAgEBAcBAQAAAAIBAwQFERIGITEyQVHRExQiQmFxgZGSobHBBxUjM1JU4fBDcrLCU2KCoiQlNEST0vHio//aAAwDAQACEQMRAD8A+W6Lg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BuniRGweixwUeGBr3ZPUQc4Dqfbpbbn6kRpzmocjhchh21Tfo2aQtwNtVzZhdH40LiQ2RnMBzMJB2cOh2RJaICAgICAgICAgINl8DuGeG4sZm1gbUurTn3hstCrpXAQ5Z00bWvdOZGyW65ZygMIcC7pzb7dEQq3ZW9CjTNehqq5ndT8QNLt05gzqKevmdCVYJbdQTCE+By5Vwc7nO3UtHTujzawTgJwG0dxS09rfO5rOajq43CZbE4rHV8LjK9i3dkvy2I4uZks8bGEGFu+zz8/z2R7WqR49ejdpLhrw1yGpdO5zUVnIYjWEmjspjM/RqQuhsx13yyOY+tYnY8AtDfnd9/chSq99FP0VsVxmu6TzeYzla3gLmatYbKYWpZ9XyFYsoS2YJRzA8zXmIjdgdtt189hWrUfFHhbW4Z4rRjnakoZnMZ3ER5e7jaGzxi2ykmCKSQOIdI6Ple5uwLebYjzIdK689CrS2lNSahxuHxXETWVTC6gZpqe5hvUJC25I2Mxh8O/PGx5la1r3gNLvZ5t0ebWH4L0T8TrH0tW8IsFFqSxRxAlh1FdryV70tZ8b3NdNGYRyCIOfWYQ72muLw7lPQHu1nvCX8HrDUzOpf7KOXfHSxmGN41sXjc1XljmbNXc9pmlxhilcIXTN5ITK7m2IY5rXbHm1yhxi0dQ4fcUdUadxd11/HY+9LDWmkZLHJ4W+7WSNliie2RrSGvBjbs4O6bI9YciYgICAgICAgICC7r4e/axlzIwUrM+PpujZZtxwudFA5/N4bXv22aXcrtgT12O3ZBt7hvGw+ixxreWBz25PToa4jqPbu77H60RrzmlkSEBAQEBAQEBAQEBAQEBAQEBAQEBAQEBAQEHdHBH0mcJ6NXAXg3mMxw0wevmz5bOmOfItAt0CySpzPrSOa9rHEP6+zueRvtDruU60Yl6RnppaX4m8Ubup8Nwv0pn6uRhikdJrDG2X3672t5TC58dzke0cu7C0NHKQ3lBB3FKNYfslsb+8jws/Rl3+to92H7JbG/vI8LP0Zd/raGw/ZLY395HhZ+jLv9bQ2H7JbG/vI8LP0Zd/raGw/ZLY395HhZ+jLv8AW0Nh+yWxv7yPCz9GXf62hsP2S2N/eR4Wfoy7/W0Nh+yWxv7yPCz9GXf62hsP2S2N/eR4Wfoy7/W0NjD+JHFSrxCp04K+gtJaPNaQvM2m6k8L5gRtyyGSaQFo7jYBDYyv0S+KenOD3FWzntVw2bOGkwWUx769bcPmfPVkiYzcDdgcXBvNseXfdCrqbA8WtMcQPRn4iZLBYN+i9M6f4eHSMdfKZSKd0l+XICwyKElwllBa/fcxt67hBr30L4qXDvh/ldY681Bp7B8NZs5jMy+P19ljM5C5i5ZpYalapG8vb4j5dnmQN2bs4eyeZHlWxPSx0pc4j4PiNawn4o6X4WWLEXEmrmDmY7E2TyUuNgZNTbG2Zz/Ekllm2PhtbzNHYHdCiz4PcY9Uejvwjx9rW3FOtZzmohhsbpbT1LLxWn4bFiaJ0tyd0bi2BnqzPCY0u5tnkEAB2x6wP04Y9YXINU5fNcU8TmNLX9cW5NOaQo5mveLsePGdWvMFd7xGxscvhhr+Vzeft1R5R0nqrUmR4Kcc+JHE7hfFQ1jrbVGWMQOQ1NjK2Fr41pjcSGNuiSxJJycoL2s8P29mkgOeRc9Va3D3hd6ZNDiDk5H8NtGMrvzrMXJfr52xJaLWsmqwmnJJytMsryx0xbu1hLuXsCXiuzuBnH3hpgdL4fGO1vpKPSGl4MfVs2J8zJNO+gK88FEWGmFkbbDpJYzLHD4jWcjuZ4AbzHlaPlH6R2Llw/HDWUdnU2K1hesX5LtzMYWQyVZrM2007WPPzuSSRzCRuCWIlRW0Nxqo6K05DipuGWhdTyRuc45HO0bMtl/MSdnOjsMGw7D2eyGxP/slsb+8jws/Rl3+tobD9ktjf3keFn6Mu/1tDYfslsb+8jws/Rl3+tobD9ktjf3keFn6Mu/1tDYfslsb+8jws/Rl3+tobD9ktjf3keFn6Mu/1tDYfslsb+8jws/Rl3+tobD9ktjf3keFn6Mu/wBbQ2H7JbG/vI8LP0Zd/raGxvD0XfT50jwUv6oy+X4XYGhNapNp1cZpCnNXbeLi4u9akmsyNEbeUAARvcTJuNgCHHlaILXfGrGccuBHG3OYvh7prh3AMpp79qadhczxt33CXTHmDHPDg4gsjZ8/2t+6GxyAioICAgICAgICAgICAgICAgICAgICAgICAgIN2cSf/pW4J/5U1H/56SI05zSaJCAgICAgICAgICAgICAgICAgICAgICAgICAgICAgICDdnDb/AOlbjZ/lTTn/AJ7qI15zSaJCAgICAgICAgICAgIMxrqAlKv0VMSlbyQSlX5qIJSD5rUF/B2QX8CmilaVaWzz+FE+Xw2l7uVpdytHdx27Ae9BINglrPDZY3xOIa4NcC08pG4Ox8iDuEEhUidNKxjGue9xDWtYNyTvsAAEQSLInwyGORjo5GEtcxwIc0joQQexCCQhhk9v8m/2AHO6H2R0AJ9w6hBf11JBlPEX+5JoH/t2W/8AirZ9D/i+j5ug8FeZkf6f7mtmfNW20ZPMepPmq6g0bNWF75hWSs8rnWp82SEZ/bAWZ8VyfK51WUYf5zVjbrWchneH/c/gtfyGqZHKkVhri1U3LGze0fix9xJ4Pmsbce0U/pLF3FSKqxYe6vba5Z85Ym4yEF/S/dAsPeZjG57L8T5LW8hv+Cy3G+S1u+3XGZVjforWslt2Myah9FahmNpxmRVfm/BaNm85tGMpWFaW2XgsLHmstaXUUZa8llba6ii7PmspbXUUXa+kshBdxRlryV7BdxRtjzV9BeRRthXkF1FFWfNXkF5BFW1ewX8EPa81fwXsELc+aVfQX9tj9/6SydplLSd03/cz1P8A5Yxf/o31vvB7nXfR83Dvpb+6wfPP+xjlhbo+cUfYRNGz+aiLO3WmihjmfE9kUvNySFpDX7HY7HsdvNBFTMdyl+x5N9ubbpvt23RNH3I3wvfHIwse0lrmvGxBHQgg+aCOn80FhOoJI+bzQR1ryQRNjzQRdhE1mgs66gJSr9FTEpW8kEpV+aiCUg+a1BfwdkF/Apou8PQXZpPUWkrematKW3qGaG87J27tSqa8bLDGsjgAfIZZ28tXn5RGWgyHm27nxGqn6UGo8XU0PWqZOjbr2MlQhrxQYynUMEV2ryRFti60OL3RtDx4MZ2bz8ruUo9Zzw40toqvw70ZF61jNS4rTFqvy5WjkZmyjPWbUBDPAaGtkja2QBrjv+4u3a32tyLW/FvhfpS1xhh1FWuZDI4PK6tu4zOYyHllvw3W2XmRsLGgFzJGkFmwc5vNsSXbIOhZdI4c8S9S2pI8rTzL8Bax8k001anXkYWNkZDAx8jyBDExsZeyN8ZIkc4kg7hyt6RWDhwnEmd7adbGWrkQtWaFXxiyF7iTuDJBCDu3Y+w3l336r2jyrFOIv9yTQP8A27Lf/FW06H/F9Hzb/wAFeZkf6f7mtmfNW20ZPMepPmq6g0bNWF75hWSs8rnWp82SEZ/bAWZ8VyfK51WUYf5zVjbrWchneH/c/gtfyGqZHKkVhri1U3LGze0fix9xJ4Pmsbce0U/pLF3FSKqxYe6vba5Z85Ym4yEF/S/dAsPeZjG57L8T5LW8hv8Agstxvktbvt1xmVY36K1rJbdjMmofRWoZjacZkVX5vwWjZvObRjKVhWltl4LCx5rLWl1FGWvJZW2uoouz5rKW11FF2vpLIQXcUZa8lewXcUbY81fQXkUbYV5BdRRVnzV5BeQRVtXsF/BD2vNX8F7BC3PmlX0F/bY/f+ksnaZS0ndN/wBzPU/+WMX/AOjfW+8Hudd9HzcO+lv7rB88/wCxm/oyYnG5Xi9jBe55LVdrp8bWFV08c1sbCIScu5Yxrj4hcegEfUhblV86M1it6exOd4i4ulp3FZytgtPzZSHK5zFxvmuXBNA2SYbtG0JdLJyt6jbYg+Q8EH6MseOzed1Zl/FwY1ZmYZcTidNmd1GN/it55ntMYJiAjYWR7d3P23b0cvKjOeMfC7Qes9B6d0tpy6/DWaMuoDptstkOqWJK88PrMUj5AXFzwx5Y7mDRsd9xsvRj3DrQWl816LNCrPjtSPp5a7I606vDFXbNeA2bYE8srIxXgjY5oEhax0knzi4bNC59NbS1DIaPy+ZMNZ8ME1azTy8lh08rpJa8DfAHgVSxsZZHuPEsEE9W9C0I9o4Hn816ksJ1BJHzeaCOteSCJseaCLsIms0FnXUBKVfoqYlK3kglKvzUQSkHzWoL+Dsgv4FNF0v6O3pO4rgXpd2Khw+Vs2slaMuSvQXo4/DjbsYxXb4e4ceVodzuLdt+ntdAveK/pVDi/oTNaeu4axj/ABMr6/jX1rnPG2PxHuEczHg+0xsjmgxFgPTcENC8eIOLjxZnt6GpR4inhNKaZvV8g3EYoECxOxzTJNI95LnyODSAXH2QdvrPqKNyuvYMjxgyWtI8e6SvZzU2WZSlnkicA+Z0oaZInNc1w3HtNI2PVeDbOA9KCtjMlX1M/RlCTWdGWRmPtsnlFaGCRgbJ4gc90sr9ucAvkLR4hIaD392DEuLuucDxB1OzL4PCWcO6aN0l11246zLPO57nkl7j81ocGt6A8o6pQRfEX+5JoH/t2W/+Ktp0P+L6Pm37grzMj/T/AHNbM+attoyeY9SfNV1Bo2asL3zCslZ5XOtT5skIz+2Asz4rk+Vzqsow/wA5qxt1rOQzvD/ufwWv5DVMjlSKw1xaqbljZvaPxY+4k8HzWNuPaKf0li7ipFVYsPdXttcs+csTcZCC/pfugWHvMxjc9l+J8lreQ3/BZbjfJa3fbrjMqxv0VrWS27GZNQ+itQzG04zIqvzfgtGzec2jGUrCtLbLwWFjzWWtLqKMteSyttdRRdnzWUtrqKLtfSWQgu4oy15K9gu4o2x5q+gvIo2wryC6iirPmryC8giravYL+CHteav4L2CFufNKvoL+2x+/9JZO0ylpO6b/ALmep/8ALGL/APRvrfeD3Ou+j5uHfS391g+ef9i74b67j4d6hnyrqly3I6tJBEKOTkouY5xb7RkjHMW7AgtBb333Gy3R86MxPpFYSabLWsloR1y9lca/EWphnrR56xka8DeXxH84LG7u5uvuG6jsGEYTjGzQMmoJtIacp4S9kWiGrkppn2bePhLOWRkT3bAOcevPyhwBI92wY/rPiFW1Dwr0HpSKpNFZ05JkXzWHEFk3rErHtDQOo2DNjugltIceMbiNNY3Sec0nWyGmWRSw3jFbnfalD+Y7wiWR8ULuZzXHkjB3Bc0tcdwTSXE70ncBxQ4Y/i5lND+pXcTCKWnPVMnM6pQrgxBpkjcd5JWRxFgkJ9oPO7dui8eOa5/NevVhOoJI+bzQR1ryQRNjzQRdhE1mgs66gJSr9FTEpW8kG0OCuldE6t1QynrvWcuisT0IuRY59vxHb7Fvsn8n/CIcB5op1b69JTgnwl4fxaFbojVLLODyL3ss58SuyTpgD+UeTE4RtMZ5W+G1rXe3uSfI8abOm9KRw590es/FfTIGNZ8lzN+UQRuTuT+R2PT2kEpT0vpB+Wx9eTXHh0ZqfjWbnyRM71afp+R5Ad3/AMIdFMeqWB04/EVbEmqfDvPuCCWn8nSHwoC7Yzc++ztm+1yDr5IJcac0uy5nI49X+JBUha/HzfJko+UJCzcs2J3i2d7PM7p5oL2hgNNy2cIyTVfhRW4nPvy/J0jvUHhu4ZsDvLu7pu3t3RBdQ4XA/Jlycaj3uQ2zDXqeoyftiDdoE3PvszoXHlPXp9aCaj05pgZW3Xbq/noxwCSG58myjxpf/t8m+7ftPRBSsUMbXxGPsVsr63em5vWKXq7mer9entk7P3+rspCV4i/3JNA/9uy3/wAVbPof8X0fNv3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UnTaY9WxYlqZc2Wyf9IOZaiDHx9ekIMZLHbbdXFwW6PnRH3JtLep5cR1cwLTpP8Ao5zrURZGzp0mAjBe7bfq0tCiPJn0L8q13S0NQnGiqRMxl2ATGxuPaa7wSAzbfoQT9aDHzLpj5Hx7Zq2XOVFoG9JHZiED6+7t2xtMZLX7cuxJc3v0QW9qbRfiZ3kp54MdG35JBtwkxP5TzGwfC9sc223JydN0TWjJ9BifDmxQ1E+u2u4ZMRXa7XyT8rdnQEwkMZzc24cHHbbqghrM2kPkSdop5v5X9b3ikNuH1cVtx7Jb4fMZOXfqDy7/AEUCzZ4efKeVLcfqf5OdXaMew3q/isn2O5mPg7OZzbbBoadvNQG9OH2qvRxoejvj6fETFWcxqcPldDDimgZKMFx33mY2NgYX8zmsmc9wad+o5QDxyRqqXES5y67A171bDmQ+qxZKdk1gM7DxHsYxpce/Ro27de5JsYseaCLsIms0FnXUBKVfoqYlK3kglKvzUQSkHzWoL+Dsgv4FNFIV/ooJGv5IJGuiCSg8kEhX8lISNdEGU8Rf7kmgf+3Zb/4q2fQ/4vo+boP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Y5YW6PnFH2ETRs/moiOsII2f5yJrCfzQR8/mgsJ1BJHzeaCOteSCJseaCLsIms0GDtvWB2sSj/OP60HsZK43tamH+kP60HtuYvt7XbI/0rv1oPQzmSb2yFof6Z360Hoaiyo7ZO4P9O/9aD23U2YHbK3v/Ev/AFoP1uqs03tmL/8A4qT9aIPTdX51vbM5Fv8Arcn60Nj03WeoB2zmSH+tyfrQ2PQ1xqJvbP5Mf65J+tDY9t13qVvbUOVH+uy/rTabH63X+qG9tSZcf69L/STabHtvETVY7anzDf8AaE39JNpsi9zcSdW2YIoZtU5mWGIkxxyZGVzWE7bkAu2G+w329yrQvXbX3cq081Vxav3bG3uM6x29Vdih+Pepf8Icr/42X9aq9+ZH+LL11TllZEudOvrq/fx91N/hFlf/ABsv61737k/4svXVbylKXOk8HW+o3d9QZQ/bdk/pKVM/Lp/Gl7VVvKxanzoUr6Hj8cc/zb/LmS39/rcn61P6zzvzE/al2rSum4MudZh7NOxVZrzUsfzNRZVn2XZR/wAVGuoZsv40var2qVdI06XOxoexHsV2cS9Xx/M1Xm2/ZkZh/wC5U65mVLnXZeuqlXQtJlzsS37Eex6/sn6y/wALc7+kpv6Sh3ze/HX11R+odJ/KW/Yj2Pz+ydrH/CzOfpKb+kod3u/jr6z6h0n8pb9iPYf2TtY/4WZz9JTf0lHuk/xVPqHSfylv2I9h/ZM1h/hZnf0lN/SUaykl9RaR+Ut+xHsP7JusP8Ks3+kZv6SjWh9RaR+Ut+xHsP7J2sf8LM5+kpv6ShW3CXi0e/UelflLfsR7H7/ZP1l/hbnf0lN/SUK2LX4KepP6m0z8tb9iPY9N4qa1Z1Gr88Psyc39JQri48vEp6qJU0nT483Hh7MexXbxg15F83W+o2fZlrA/96p1wcSXOtR9mi4jg4kebaj7NFVvGziIz5uvdTj7MxYH/vVKumYMv+3h7MexXpYtU5sKepVbx24lM+bxD1UPszVkf/0VKuj6bLnY0PYj2KtKRjzVZvpA8UWfN4kauH2Z20P/AOipV0HSa87Et+xHsVqXJx5sqvbfSJ4rN7cTdZD7M/a/5it5cGtCrzsG1/44f+qrTKyI82dfXV+H0iOKx78TdZH/AG/a/wCYvKcGNC/I2f8Axw/9Uu/cr/Fl66vJ9ITime/EvWB/29a/5ilTg3on5G1/44f+qXf2X/iy9qry70gOKDu/EjV5/wBu2v8AmKdOD2i/k7X/AI4diXf+X/jS9qrw7jzxNd34i6rP+3LX/MUqaBpP5S37EOw+sc3/ABpe1XteTx14knvxD1Uf9tWf+Yp/UWlflLfsR7EvrLN/xp+1XteXccOIx76/1Sf9s2P6al9SaV+Wt+xHse/Wed+Yn7Uu15PGviG7vrzU7v8AbFj+mvfqbTPy1v2I9iX1rqH5iftS7Xh3GbiAe+udSn/a9j+mvfqfTfy0PYj2PfrbUPzE/bl2vB4xa9d31vqM/wC1rH9NT+qdP/Lw9mPY9+uNS/Mz9uXa8ni5rl3fWmoT9uUn/pr36rwPy8PZj2JfXWp/mbnty7Xh3FXWp76wzx/2nN/SUvq3B/wYezHsS+u9V/N3Pbl2vDuJ+sT31ZnD9uSm/pKX1dhf4MfZp2JfXur/AJu57cu1TdxG1Y/52qMyftyE39JSpg4n+FH2aJU4Qax+cu/+Sfa9s4laujgfEzVOaZE8tc5gyEwa4gEAkB2xIDjt9pVe3ZtWvu4Up5qbFll6nn6hSkcy9O5SnJvSlLZ66qbuIuqz31PmD/tCb+kq+1jNkXg8QNUO76ky5/16X+km02Px2vNTO76hyp/12X9aGx4drjUbu+oMo7/XJP1obH4dZ6gd3zuSP+uSfrQ2PDtXZ0983kT/AK2/9aGx+O1Vmz3zF8/61J+tB4/GfMO75W7/AOIf+tE347UWWd3ylz/xD/1oPDs9kz3yNo/6d360Hh2Yvu73bJ/0zv1oPJydx3e3Of8ASn9aDz8o2v8A/TN/3h/WgooCAgICAgICCjOSOXY7d0U5KPOfefvRA5z7z96Bzn3n70DnPvP3oHOfefvQOc+8/egnrGi9Q1NIVNVT4a/Dpq5afRr5d8DxWlnY0OdE2QjYuAO+2/v9x2G1HYzH3MzkK1ChXnu37UrYK9auwySzSOIa1jGtBLnEkAADclDamIuHmq5najazT2Uc/TYLs1GKrw/GgSeG7x27bxbP9k8wGx7obVhpvTWa1nmq2H0/ir+dy9jmMNDG132J5eVrnu5Y2Auds1rnHYdACeyG1UpaTz+RwNjN1cLkrWHgm9XmyMNWR9eKXw3S8jpAOUO8ON79id+VjndgUNq70jw61bxAbbOl9M5rUnqhZ6z8kY+a14PNzcnP4bXcu/I7bfvyn3IbVTVfDDWmgq0FnU2k87pyvO4xwzZbGzVWSOA3LWmRoBO3XYIbVXS3CzWmt58JFgdMZfKHNWn0cbJXqPdHbnjaHSRxv25XOY0hzgD7I6nYIbWOzY+7BkZMe+vOy8yUwurlh8QSA7Fpb35gRtshtWfOfefvQXcVC5PJXjjrzyPs9IGsaSZfaI9kAe11BHTzQ2pGTRepIY3SSYLKRsaC5zn05AAPMkkdkNqD5z7z96Ca1RpHO6JvwUc7jLWJuT1orkcFuMsc6CVgfHIAfouaQQfchtVsJoPVGpaZt4jT2XytTmMZno0pZmcw23bu1pG43HRBXyvDbWOExc+TyWls3j8fByia3ax00UUfMQG8z3NAG5Ow3PUobUTYweUrWaVeahagnvRxy1Y5YnMdOx/RjmAgczXeRHQ+SG1Oaz4W6y4dX6lLU+msrgrdx0rK0F6q+N07o5XRSBm49oiRpadvNDaiH6bzMbKfPir7PXLD6lZzq7x48zC0PiZ09p7S9gLR1BeN+4Q2pHF8NtYZrUdzT2O0rnL+fptL7OKq46aS1A0EAl8TWlzQC5oJI8x70Nqe/Y68Wv3sdafoC3/y0NrFzovUfrFmAYLKGerM+tYi9Tk5oZWnZ8bxtu1wPQtPUIbX5Lo3UcML5ZcHlI4mNLnPfUka1oA3JJI2AAQUtK6XzWt9QUMFgMfZy+YvyiGrRqML5Znkb8rWjqTsENqPswz0rEtedj4p4nFj437hzXA7EEeRBQ2pPTekc5q85MYXHWcmcZQlyd31dhd6vViAMkz/AHNbuNyhtRdeGa3PHDCySWaRwYyOMFznEnYAAdSSfJDamHaG1O0kHT+WBHQg0pf6KG1E3atnG3J6tuGWtageY5YZmlr43g7FpB6ggjYgobVvzn3n70DnPvP3oHOfefvQOc+8/egc595+9A5z7z96Bzn3n70DnPvP3oLlv7mPsCKkXtExAQEBAQEBAQEBAQEBAQUbHcfFFKSgiAgICAgkcHYx9PM4+bK1JshjI7Eb7dSCcQSTwhwL2NkLXBjnN3Adyu2PXY9kH2i/HfSvCePFDDZXD6UwWL0bRtaZ0Hk9fYfHVJprUfNJ4kNisZmyN8V0vrEr3tleNy1ByBoPFaF9Hv8ACGajdl9Tw2MRi8fHmKtvUVBmoJb+TmqVrbGiWvVeWvbZlMgsQRteGQkNcC87h1lqrGYrQdjiHh9NZLTVR+GyNKfiDmtZ4OpjaWbxluS+w05XV6tZsrmMY95fFFI+WWeNokPIWgOUfQ3bprV3GLX9XhdUtYWGtLWu6UpX6+PtTssPkbFKDk7OIuPrRgFxj9hpd7DXOLiXIOoMnFgeD/ADjfmcZirtebTGZMlb9qwYc5phowQzOmrQ04Ig0Nyr4yfAHMWRv+c3cBzx+DoyWktK8KeJtnJ53GyVc/dw1a9Qlx9mZ2IkFmzHUbI6THWq0njOlHKdjy8u55T1aGZfhE9O49/A2DBvM+m26Yzc9kSWdL5CtWyFhzPC8GGxDiKtMk+GS2TmIeB0cW7IN/8ACV16Dhzwtz9vTemOE2czMV3J2cMyGN1ueNtemLDcfCJqrac1mCu6R3KHmGN73FzXcxQcmfhItb6omp8H9Xab1yYNMVarrGFgh1HHZy8Np0swdbM8Vh75xtAAJ2bMj3EYPMTuG3dR6a1zozFZzLs1bxar08F+KtnH6gyOv7Vmpln3rVBlqJ1XoWhosSt2LiDyoNA6u4g37X4VynLqjUlmXEYPXIr1ZMtecYMfWExIYwyO5YowTvyjZqDfeJv6607pfgjrfUuuM9HpzUVfV8GclzerLElW8ZauRlxQNeWYxlghha5jgwe0+PqTyABxb6Dk2j4+JjMZnr/rF7VLX6UZp+zgPXq9yK4BEHmcTsfA5kpjduxvNsDs4boOk/S2ynD/AE1w/t4yTVslB+sqVbFPykOmPW7M8eBc+g6BjnWmiGOS1XMnMBzFuwduBsgwTgVmb9H0cuCeNq6ZzOtIMxrTPUZ8DgcjPRtTtfVqtEkckTm7Pi3MgL/YHLu7Ye0A9+njw+i4X8NNC0dI5bJcQeHov3YMtrZ+adZktXhYdtjpwxzoozDHE0tcWHmdzObsA4EOltBcPtMcWtO6ct09OWNL1sTpbT1ijmM1Rw+acYH0pnNhbPexziG1/V4g7wnDd1gO5Y/pBrj02bEeP9LfgFjxfqXJsrqiHUTYYsfShNWrPk2Nrcs0MLJXiRsb5H+K95Ljvv0QR9zh/wAXH+kbg+F+eiweT0/q7ida1rVxd1/rOWwlOC66Wa0Wg/teGzE5xAdvzuYR7Bc7nDWXCDUNvWfpVelTl6lq3ibOT07qmSvPIXMsVA+5GI9+oc1zGkDboRy7dEHc/ECrHBRx5qPgwz/xgxnql+HHVqsb/U8zWq2Iq00QbKTM4uPLI53MznIHL0Qc68DcvqQ3vSxxuJk4nSWI8rlbFOLSt98Ndm+TjBdSaGna30lL3A9Y28vvcAmeNfDji3Y9GPQWlIuMepRxOx+m8xnsxgvlW3LPn2+LA63Sln8bd0lSGQMbAWv5z4oG3XcKH4N2gM/onTtDBcQMNcu6bzNHJ3oPkaSEU6c8jhLj5LE1LkfO+aT8mY5+YncNPK1Brb8I9HBjqGnNJZfXOCgyGMq1btvGVdPWGWcxYlkkLrsVptSKB8LIpi1rWybHwyHFzwOUOrvRdzuMynCeK/X1FqDM1bmI/FbFXshXyFF+ZtNquePVIn2eRxbFVkP5LlPscrXF24QceemhHgafGPhmdQ5XVmRlbRinZpXEyPrZesJ+eSCZs9mSy+GYyGAGB7A5oZ0DS7dBvCPRWREeTpWuKnHKnqSjqWhpiTHO4uwOgbZtV3TMDrDaha1zSAws2LuY7d+4fOH0gqFfFcXNR02Y3VGKyENp7cnBrLIR38m67zEzSSzRxxh5c4782x5t+bmdvug1wgICAgICAgILpv7mPsCKsXtExAQEBAQEBAQEBAQEBAQUpmF+2wRTlRT8J35qI7tTwnfmobtTwnfmobtTwnfmobtTwnfmobtTwnfmobtW8tU+k8OILcLNrLhXonVWVxWKq4ePJ3JcvXnlgrs5IzI2tkIoy7buQwbo83aofI+kfqulqGll9DVqHCearh/kMN0KZ6Tpa5k8RxlnfNJPK8u5d3vkJ/Jt222Q3atkap9OC7rvVnE67qnQtHVmndcWaNqTA5nLXS3H+qeKYWQTQSRODA6eQluwG+317jdqt+GHpyaj4X8UtUauxukNO16Gevx5SXTuMg9QpxzxNcK4Bi2e6NheX+EXcrn+2RzdUN2qXwv4RbiFjJNPwXsFgtRYXD6fiwcWHzXrNiCZ0c0M4tSEzc7pDLXg5ml3JyR8gaB2G7Vi2gfTU1hws0f8g6WwGmsfHdzc2dzRnxsdmLLSO28GGSJ4LWRQ7bsbHy7HZw2O5I3arfiD6VNPiZjNWHLcJNHVNQajsS3LGYx0+RZ4ViRznPsMgktyRCUue883L13HT2Qhu1U836ZHEPM6c0g1+WyH456bztnOxavlumW1M+WCGBrHBzdtmsgDepcHNdykbdxu1Y5x+46v442NJxw6ap6WxWm8UMXUoVLEk4dvLJNJK6SQklz3yOO3YIbtVDSHHnO43ijX1hqn1vWMTnVXZLFzZCWnFkm1WMbUZM6EglsTooXNGx6xhDdqkq/pAwZHjtqnidq3QGA1tczdmzeZh8s6YUa08j+Zh5GSN8VrB7PJJzBw7+1s4DdqznI+m7lOImEy2J4saLxnEijazMWaqwyXLGNZQfHAYGwRCu5oEIj6Bnv3cS4ndDdqjMf6Yd7Tmsdb600/w+0nhdc6htyTUs/BVc5+BifHyFlKIu8KOTbr4xZzEufv36Ddq8aS9L/I6Z4dYPT1nQOl9QZvA4/KYzE6lywsT2K0N98slkuhM3gSybzybOew7AgEH2uYbtX5wn9MDLcLuFcOhBpyLI4+Ke7KLMGZv46aRlpkTZoZDWmYHsIhYeU+fXuhu1YvneM+m7+iMhpvEcMaGn4LMzLUb4M9lJoobDegnEEll0T3hhcwF7HbB5Q3as6w3p9cTIs1WyGfq6f1YYbDTH8p4mHxKtTYNfSqPYAakLmtG/ghrtwDv0Q3aqfF306+IHFqXTFyXFab09mNN5oZnGZbDYuOO1F4biakBceYOjga4ta3bZwDOfmLdyN2qxy/pucR7mlLGNxDqWl87k5vWc/q/ECRmbzcvPzN8e0Xucxg2btHFyNG2wAb7IG7VV0p6aurMLxl1JxNzen8HqXUWdwBwdqKaA1a8x5YR48rYS10jz4ALtnN5i47FoAAG7VmtD8JRreDVE+Zs6K05aNr1dlqr8qZ31d8UEjZImMgfknQx8jm7t2j2buemxcCN2rS9/0l+I411d1DhNU5jAwPztnUFPEQX3yUqVmaZ0xcyFxMZIc7uW9dtyhu1NX+kNqbVui9C4cy2aOY0xNl5zqGC9ILl5+QmEs7pHbgg9XtJB9oPO6G7VlfD/0ztc6Gj4b46OrjfxV0TdbkocDj4BRiyVpvzZ7boxvNINm+078z3kkjdqxzMelJxDzvDp+hr+QrX9OR5H5Sx8F2nFPPi5PF8UtrTvaXxMLgN2g7bdOxcCN2rZFL8Itxch0Jm8TcuVcrqK/kYbtXUl6vG+XEMjhMTY6MHL4NYgOcWvjY0t55NvacHNG7Vhms/S51hq/W2l9eQ4XTOn+IuEsSW5NVYfFRx2clM5rAJrUb+aF728riCI2jd/bcIbtVnnPSQuZbgRY4eR6dq172Uzg1DntUPuzzXMpca6UseWueWRkNl2PIPa5ObuShu1a417rzUvFDU1jUOrMvcz+csNjZNeuy+JI9rGNYwEn3NaAhu1Y74TvzUe7tTwnfmobtTwnfmobtTwnfmobtTwnfmobtTwnfmobtTwnfmobtTwnfmobtVZnRgH1InR7RMQEBAQEBAQEBAQEBAQEBAQEBAQEBAQEBAQEBAQEBAQS2VpwNwmGuwMDDK2WCYDfrIx+5cdye7ZGIhREomICAgICAgIJXTdOCzNdmsta6vUpyzOY7fZztuSMdCD897EQqikTEBAQEBAQEBAQEBAQEBAQEBAQEBAQEBAQEBAQEBAQEBAQEBAQEBAQEBAQEBAQEBAQEGVaYxF/VmCyOGxtOzkchDLHdgq1IXSyPG/hSBrWgk/PYfgqN6/ax4VuXp0jGnTWuynrqjGMpS3Yx2tl6P9CHjRrPwZINFWcbWlG5nzErKgYCNwSx5D/gGkrRM7h9wcwd6Msqkq06IUrL30pu+9lbel5d3xNnn4m4dNfgs9dXhzZ3VmBxIO2zajJrTwPPcFsY3+wlaPl/S9pdv/pbE5+fdj85MjDQb0vvJ0p72fYX8FLjIdzl+Ily2CRsyji2Qco67jd0j99+nXYbfWtdyPpjvS/6fDpT+ada/CMV3HQKeNc9zIoPwWPD1u/j6s1NIfLw3V2bfb+SKxUvpf1bxce3/u/9lxTQbP46+57l/BZcOyzaHVWp43795H1nDb7BEP515H6X9W8bHt/7/wD2K6Dj/jr7uxBZn8FNgZonDE8QMlTk3HKblCOw0DbqCGvZ3Pn5fWshY+mHJjL/AIjDjXzSrH40koy0CHi3K+pgWovwVur6kRdg9a4bJyDsy9BNU3Hn1b4vVbFi/TBp85f8VjTj/LWMvjurWeg3Y/dzpX3drUur/QI406Se9zdLtzldrebx8RbjmB77gMJbIT0/NW6YP0i8Gsz/ALjcr1TjWnv44+9jbmk5dvxNvmaqzGmM1oPTVutnMVewl/IWmxCtkKz68nhxjmedngHYufH5eS6BjZmPmQ7pi3Yzj1xrSVPcxc7c4V3bka0Yert4ICAgICAgICAgICAgICAgICAgICAgICAgICAgICAgICAgICAgICAgICAgICAgIDGOkeGMBc5xAa0Dck+QAXlajf3Cv0JuJHEnwbVqgNLYh+zvW8uC2RzfeyEe2T9oaD71p2o8K9NwfBjLuk+qPbyfFazvwi6x4b+gDw70f4NjPvtawvtALhbPg1g4b7kRMO5B37Pc4LnOdwy1DJ8HH2W6eTjr66/KlFrK/OXN4nR2iNMYPQfq9bA4elhqbHbGGhXZC3YnruGgbk79d1zrV539TsXKXp1lKtOmu3zLvTcitnMt3Jdfx4mzlxF2YQEBAQEBAQYlqzD43U8c9DK0KmUovBjfWuQNljcNtiC1wIIO58lt2m3buHSN2zOsZ8u2ldlfcvIWoTtbtyO2letztxF9AzhXrsSzUMdNpO+7YibDycse498Lt2bfwQ1dM03h/rWn7sbk6XYdU+X2qcfr2sRk6DhX+bHdr5OxyRxU/B+cRtCNkt4E19Z41nUmgPCtNABJJhcTv27Mc4/Uuv6T9Ielah9nlbbM/wDNxx9qnzpRqWVwfy7HhW/Dp5OX1OaMhjrWKuy07taanbhcWSwTsLHsPmCCNwftXToThdhS5blStK9NORrMo1jXdlxVUFUeiAgICAgICAgICAgICAgICAgICAgICAgICAgICAgICAgICAgICAgICAgIN8cC/Q+1pxl9XyUsX4u6ZkId8p3ozzTN233gj6GT+ES1v+Mey1DV+E2FpW9bj4dz8NOjz16PitZ3qQ87vvg/6MWg+DEMUmJxYu5ho9rMZACWwT58pI2jH1MA+vdca1PX8/Va/bT2Q/DTip+vpWM7krjbC15SEBEmb4+x61Tgk83NG+/3LjefY72yZ2+qrtWDf75xoXuunv6VysavhAQEBAQeXvDGOcewBJVSMd6tIpMZe8veXHqSdytspTdjustGm7HdFNMQa64r8AtDcaaRh1Rg4bVoN5YsjD+StRe7lkHXYfmndv1LYtJ4Qalos97Du1pT8NeONfR86cbF5en4+ZH7anH19LgPjt6BWsOGfrGU0uX6w08wFxEMe16AdSeeIfPAH0mbn3taF9BaBw/wNU3bOZ9jd8vMr5q9Hmr66tAztByMb7Sz4cff6uxy6uqNaEBAQEBAQEBAQEBAQEBAQEBAQEBAQEBAQEBAQEBAQEBAQEBAQEBAQSmmNL5bWedqYfCY+fKZK0/khrV2lz3H3+4AdyT0A6nore/ftYtqV69KkY06aoVrGPOfQf0d/QWwugm1s7roQag1E0iWGiN3U6jtum4PSV495HKD2B25lxbW+F97M3rODthb6/Gr2U9/wY+5flLwYurgAxoAGwHQAdgFztavSAgICDJtM2OenJF5xu3+BXOeElncyIXvxU+DpnBu/v4tbP4a+6v67U0tPbcICAgICCzysnhU3/42zVkMKO9e8ytaptnRBrY2VEBAQEHOPpF+hdpbjTDYyuIEOmtXHd/rsEQ8C0fdMwdyfzx7Q8+bsukcG+G2botaWcjbcs9VeWP8tflyeZrOo6LZzPtLfgz6+vz9r5p8SOGOpOEupLGC1PjZMdejO7S4bxzt8nxv7PYfeO3Y7EEL6b0zVMTV8emVhzpKFfXTyVp0V/fI5pk4t3Fn3O9HZViyyqgICAgICAgICAgICAgICAgICAgICAgICAgICAgICAgICAgIPcFiSrYjmie6OWNwexw7hwO4I+KDJLlODV1WXIY+JkGViaX26MY2bKO5miA+9zR27jp2KfIvOE3CTUXGbVsGB07W8SYjnnsy7thrRg7F8jgDsPcO5PQLFalqWPpViuRkS81Omteqjyc6QjvSfUXgP6PGmeA2A9VxUXrmYnYPXcvO0eNOe/KPzGA9mj7Tueq+f9Y1vK1m7vXOKFOSPRTtr5WMnclcbTWvqQgICAgIJXTc/h5DkPaRhHx7rWOENnuuJ3T8NdvybZwbv7mXK3+Knvpx9rK1zB04QEBAQEERm5OZ8cfuBd/w/wCCzmnx8GUl5j05ZI5ZdfiAgICAgwbi5wc0xxr0tNgtTUfHiO7q9uLZtipIRsHxv2Ox94ILXdiCFm9G1rL0PKjlYctlemnRKnVWn7rToY7Lw7Oda7nej208z5W+kF6Oeo/R+1L6pkmOu4Wy4+o5iJhEU478p78jwO7SfrG4X1hwd4SYnCLH7pZ8G5TnQ6adtPK5XqGnXdPnuy46dFf30sIxWKrYqlHmMxH4kT9zUok7OtOHTmPmIwe5+l2HmRtrEVqhsnkp8vflt2S0zSnd3IA1oAGwAHYAAbAI9ot0TEBAQEBAQEBAQEBAQEBAQEBAQEBAQEBAQEBAQEBAQEBBlnDLRWa1zq2nSwfPBYY5sj7g3DazQer3Ee73efZW1+/DGh3STEanqVnTMeWRe9FOmtep9QPR+xmntEYH5Ax9KClelkM89mOMMN2Tbq87dne5o6AfNXDuE1rKyb3fkpbYdX4f0aXo/CKOpy7jkeDc6OqtPJ5afr5tvrRG3CAgICAgIPEuXq4JovXbMNOtCQ581iQMjaN/MkgBUL2PLMtzx4021lStOJeYd7vbIhe6q0Yhrj01uDegrMlW7rKveuRucx1fFRvtkOB2LS5gLAQfe4LV8HgBwjzvCji1jT/Psh7q8fudYuapiWvH2+bjafzf4Urh7UlkZi9MaiyAaSGvmEEDXjfbcflHHYjr1G63PH+iHVp0+2yLcfNvS/tox0tes05sK1YTc/CwP8UirwyAjBOzp86S5w36EgV+h943Kz0Pobju+Hncfkt//tb14Qfhte/9FOH8LDOH/leGMb27dAzOlp3+01ypS+hu34uf/wDz/wD28pwgl/he/wDRmGI/Co6ImDPlXRuoKR6b+qSQWNjsN9uZ0e6wl/6H9Tj/ANPk25efej8KSXFNes+NCrbOkfTz4K6ufHENWDDWHjcRZetJXA+2TYxj/eWm5v0dcJcONZd779P8laS93O9zIW9XxLnj7PO2nX1DjdSGS1i8hVyNbflEtSZsrfd3aSFhu872DSlnIhWE6dEqbK+9s2LOE7W23WlfMuF4vRAQEBAQEGG8TNPYHW+mbenc9j4ctStAc8Ew3DDvuHAjq1wPUEdVn9GvZWDlQzMee7WPv8nm60ZYMM6Fbd6ng1fKz0lODWf4S63kGSlfkcTd3dj8iGcrHRjoIiB0Y9g6Fo6bdR0X1loOu2Ncx+6R4rlOdH508jkeraRd0q9uy44V5K/vpahWzsKICAgICAgICAgICAgICAgICAgICAgICAgICAgICAgICCR09p+9qnN08VjYHWLtuQRxxj39ySfIAdSfIKlcuRtQrKXJRaZOTaw7Msi9LZGNON3twp4YY/hbpiPH1uWe7Js+5c22dNJ/OGjfZo9317rSMrJlkz3pcnQ+dtY1a7q+RK9c4oU5tOqnb1s2Y90Tw9hcx7SC1wOxB8iCrGtIyjuyYOMpQlvR4q0ba0LrpuZYyjee1l9o2a89BMB/7veFzzVtJliS7tZ5nw/R1/QdejnR73yOK7T/AHfr109NPJmi1duggICDBuJ/GrRvB7HC1qnMw0nyAmGm3d9ifYgexG3ckbnqfmjzKy2n6TmapPdxYbfL0U89U4wlPmuL+KX4RXUWbM9PQ2Ij0/UO7W5C+BPaII+cGdWMP1HnXUtP4EY9rZLOnv16qcVPXy19y8jjx8Zy5rDiDqXX983NR5y/mp9y5puTue1hPflaTs0fUAAug42Hj4cd3HhSNPJRdRjGPNedYn1nIVsiC0/KFSKwdvzwOST+XG9XlXtEEiYgICCV0lViuaioMn5RWZJ402/bw2Avf/JaUohVWxWt8/p/PT5nEZe7h8nNK6V1ihO+F5cXcx6tIO2/kVaZOJj5kO55UKTp1SpSvxVbV2diW9brWlfI6W4WfhE9d6Slhq6tq1tYYwdHSuArXGjcdQ9o5HbDfoW7n84Ll+rfRxpmZStzBrW1P2o+qvHT0V4uptGLwiybXg3vDp6qu3OD3pMaB43QxswGYbFli3mfh720NpnQE7N3IeBv1LC4LhmtcGNT0OW9lWtsPxx44+vo9Oxu2HqeLnfd14+qvK2stVZgQEBBF5fLikPDj6zn7mj3n61f42N3XwpcnxVrNnf8zGHvLyXOO7j1JPclZ6lN1l6U3WL8SOHmH4paPv6dzcXiVLTPZkZt4kEm3syMJ32cD1Hl5Hosnp2oXtMyoZWPXjp76dVfJVZ5uHa1CxLHvclfd5Xyw4s8Lcxwh1nc0/mI93RHngtNBEdmIn2ZG7+R93kdwvqHS9TsavjRyrHpp1V6nBtQwLunZEse96K9dOthyy7HiAgICAgICAgICAgICAgICAgICAgICAgICAgICAgICDs70aeD40TgBnsnBtnMkwFjJG7OrQHYhux6hx7u+A8itQ1LL7rPuUeSjhfCrW/rC/3rZl9nCvtS6/NTo9bdqwzQxB6Y90Tw9hcx7SC1wOxB8iCo1pGUd2RGUoS3o8VaNtaF103MsZRvPay+0bNeegmA/wDd7wueatpMsSXdrPM+H6Ov6Dr0c6Pe+RxXaf7v166emnkzRau3RRt2oaVaWxZlZXrxNL5JZXBrGNA3LiTsAAO5K9jGVyW7Hjqk4o9IX0+2U32cBwzLJ5W7xzahljDmNO+x8BjgQ7+G4be4EbFdW0XgZt3cjUvY/wDavyou7djxpOH85ncjqXK2cplrs+SyNl3PNasyF75Dt3JO57DYfUus2rMLEI27MaUjToovaU3ViqqYgnZj6/ouu7feTHW3REbf3uYczev1Ojf96IdKCRMQEBBPYHelhM5kN9nGFtKPp3dKdzsf4Ebx8UQqgUTEFWpbmoWorVWV9exC4SRyxOLXMcDuHAjqCCNwQoSjSVKxlTbSrylZUrvRdlejx+EDyum5K+D4lPkzGJDQyPNsaXW4OveUD91bt5gc/wDDXGOEf0eWcmlcjSfAufg8Wv8AL+Gv+3zNy07hBO19nmcdOvp9PX8fO+gWA1DjdV4irlcRegyWNssEkNqu8PY8e8EL54yca/iXZWciFYzpy0q6DauwvQpct120qklQVkXl8uKQ8OPrOfuaPefrV/jY3dfClyfFWs2d/wAzGHvLyXOO7j1JPclZ6lN1l6U3RExBp70muBkHGrQcsNaOKPUmPDp8bYeANztu6Iu/NeBt9Ttj5LbuDOuS0XL3pfdS4pU+fnp8OJrWuaVHU8fdj95Hm9npfL67Snx1yepaifBZgkMUsUg2cxwJBBB7EEbFfTUZUnSk6V20q4XKMoVrGXLRRU3ogICAgICAgICAgICAgICAgICAgICAgICAgICAgINw+jTwvGvNYfKV6Lnw2JLZZA4Hlml/vbPcQCOY/V0PdYjUcnuFrdjy1aPwq1f6vxO426/aXOLzU6a/Kn6O2lpzg4gICD0x7onh7C5j2kFrgdiD5EFRrSMo7siMpQlvR4q0bMwHFShWw1mXUFtlL1KEyyWZOjXsaNydh9LYdh38loWoaFdjdjLDjWVJV5Or9Pg7BoGu/WEY4+R97/V+vX6/N8/PSd9LbLca782Gw75sRouGQ8tUO5ZLpBO0k23l5iPsO53O23U9A4N2tKj3a94V2vT+HyU7XRrVrc53K55W6LoQEBBO6V/bceXxu5/bdN7mNA3Jki2lG31kMcPilEKoJExAQEE9k/2jpXD1AXB9l0t6RpHlv4cf3eG8j+GiNOcgUSEBAQbj9Hb0mtSej/ng6pI7J6bsOHr2Glk9h47F8Z/vbwPMdHdnb9NtN4ScF8ThDY+08G7Tmz+Veunw6GW07U7unz8HjhXlp++l9R9J8WMHxD0hQz2m7frda7GHN52Fr4j5h7T2cD02+PUd/lzJ0PL03Klj50N2tP8Ad5aeR13AuWs+HdrMvB/fE8veXkucd3HqSe5KuqU3WxUpuiJiAgIOEfTv4IjCZiLiBia7vU8i8QZRsYJbHPtsyU+4PA2PYcwHm5d04Da33xalpt6vHHjh5umno+Hmco4V6X3Kff1uPFLnefr9Px87kVdXc+EBAQEBAQEBAQEBAQEBAQEBAQEBAQEBAQEBAQEHutWluWooII3SzSvDGRtG5cSdgAPeSvK13fCU5ypClZS4qUfQvhVoOHhzojH4ZnK6wxviWpR/fJndXH7B2H1ALQcq/XJuyuPmvWNRlqebPIlydHkp0MtVsw4gICCnatQ0q0tmxKyGCFpkkleQ0MaBuXEnsAEpSVa7sUoQlclGMY7a1cTca+PN7X+oWRYexNSwVCXmrBhLHTPB6SuHf7Aew+tbpg4ccaO9LnO9cHtAhpVrul7juy5fJ5KfOrCLlODV1WXIY+JkGViaX26MY2bKO5miA+9zR27jp2yjcORjCKggICC8wWSOHzNK8A4ivM2RzQduYAgub8R0RCr3qHG/I+dv0hvyQzOYwn6Td/Zd8W7FCiwRMQfscT5pWRxhz3vIa1o7kk7AIJrWcrfxgnqxP54aLWUoz7xE0MJ+LgT8UqhRCImICAgyHFYqtiqUeYzEfiRP3NSiTs604dOY+YjB7n6XYeZBTrVnPBn0i8/wp1ycwZX3sZcc1mQxoIaySMdG+GOzHMHzdvs7LWte0OxrmP3OXFcpzZdX6dbPaRqt3Sr29HjhXnU6/wBX020lqvF6307RzuGstuY29EJYpR0Ox7gjuHA9CD1B6L5lzMS7gX54+RHZONdlXdMfItZdqN6zLbSqYVmuhAQEEHrbSOP17pTKafykfiUchA6CQebdx0cP8YO2I+sK+wsu7g5EMqzyxrt/fnWmVjwy7M8e5ySo+R2ttI39Batyunsm3lu46w6B/kHbHo5v+KW7EfUV9Y4eXazseGVZ5JU2/vzPnrKx54l6ePc5Y12IRXi3EBAQEBAQEBAQEBAQEBAQEBAQEBAQEBAQEBAQbs9FTQv4z6+dl7EfPSwrRMA4bh07txGOo8tnO+0BYbU7/c7Pc48smg8MNQ71we94865xf6acvZ6auz1qDhogICAg5c9Kri+6Sd2i8TO4Rs5XZKWM/Od3EW/uHQu+vYe9bJpmJ/3EvR2us8D9FjGP1lkR/k/9uxzOtkdXVadyehbis1pXwTxODmSNOzmnyIKDIrlODV1WXIY+JkGViaX26MY2bKO5miA+9zR27jp2KfIxhFQQEBBO6nb63Vw+SA/tmo2KQ77kyRHwzv8Aa1rHfFEKIJExBOaKia3UEVt7HOioRvuv2/8AxtLgPi4NHxSiFUG97pXl7y573EkuJ3JPmSUTEBAQZDisVWxVKPMZiPxIn7mpRJ2dacOnMfMRg9z9LsPMgp1qicrlbOavSW7cniSv2HQbNaOwaAOgaB0ACPaUWiJulPQ19IF/DnVUelczYP4t5iYMic8+zTsk7Nf9THHYO8h0d5Fc54YcH/rLH78x4/awp7Ue2nR6m6cG9X7zvd63q/Zyr6q/r0+t9FF89OyCAgICDiD8INwx9WvYXXdOH2LAGOvkfngF0LjsPMB7dz+Y0LtfADUt6F3T7leTwo/3fKvrcu4X4O7KGZHp8Gvy/fmcbLsDnAgICAgICAgICAgICAgICAgICAgICAgICAgICDuf0adIjSvCvHSvaBayhN+UjruHgCMf7gadveStK1G73XIr5OJ8+8Ks3vzU5x6IeDT0cvv2tqLGNREBAQYXxf4gxcNtC38tuw3XDwKcb+vPO4Hl3G43A6uP1BXmJY75u0j0dLOaLpstVzYY/icsv5afvY+ft23NkLU1mxI6axM8ySSPO7nuJ3JJ95JW9UpSlN2L6PhGkIRtxpspRSUlUQVadyehbis1pXwTxODmSNOzmnyIKDIrlODV1WXIY+JkGViaX26MY2bKO5miA+9zR27jp2KfIxhFQQEE7Wb69oy5Hyt56Ftlhp8+SQeG/wDlMiRDpQSJiCcxzfUtJZW2R7duWKix2+3sg+LJ0+1kY+KIeMg0TEBBkOKxVbFUo8xmI/EifualEnZ1pw6cx8xGD3P0uw8yCnWqJyuVs5q9JbtyeJK/YdBs1o7BoA6BoHQAI9pRaImICD6YeiBxlfxW4Zx1MjN4uoMHy1LRJ3fNHt+SmO533LQQSe7mE+a+beF+j/VWf3W3H7O7x08lemn76Ku2cHNS7/xN25Lw4cVflX99LfC0ZtggICDBuNugWcTuFuo9Olm89mqX1j16Ts9uM+/5zRv9Szei59dM1C1ldFK8fmrxV9zFapid/YV3H6a04vPTjp73yQex0T3Nc1zHNJBBGxB8wQvq+ld58+C9BAQEBAQEBAQEBAQEBAQEBAQEBAQEBAQEE1F+L1qFjZhfx0+zWmWMssRk7AF3KeQjfv3d/wAEQ40tprh83VOocfj8dl6dxlqxHC4B5hma0kczuSQDfYbn2S5ebJyp4FNtepY52XHBxbuRLkjGtfU+g9aCOtBHDC0MijaGNaOwaBsAPguf3rV21LdvRrGvlpsfL9Z90lvb23aqKg9EBAQca+lfrt2otcx4OCTejh28jwD0dO4AvJ67HYco+o8y27S7Hc7XdOmXwdw4Haf3thd9S51z+mnJ2+po5Zp0AQEBBVp3J6FuKzWlfBPE4OZI07OafIgoMiuU4NXVZchj4mQZWJpfboxjZso7maID73NHbuOnYp8jGEVBBOaN2nysuPdty5GvJUHN25yOaP8A/Y1iUQqg0TEE5qACnh8HQ2Ae2B1yXbvzSncb/wCjZGiFEGiYgyHFYqtiqUeYzEfiRP3NSiTs604dOY+YjB7n6XYeZBTrVE5XK2c1ekt25PElfsOg2a0dg0AdA0DoAEe0otETEBAQbe9Ffii/hdxfxNiWVzMTknNx15u+zRG8gNedyB7DuVxP5vN71qXCjTKapp04xp4cPCj56dHppxefY2DQc/vHOhKXMl4NfT2VfUpfMLvAgICDw97YgXPcGNHck7Be0pKXgxHy+9IjhnFpXjNqqP5Ro0cXPbN2u6aYPc5k3tkNjjDnbNc5zRuB27+a+puDmXXM0qxcly0pu1/08X6uBa9iyw9Su293lrtp6eNrjk05Q7yX8vICOkYbVjI+087iPg1bIwPGgnlrnktbyNJOzd99h7t0TEBAQEBAQEBAQEBAQEBAQEBAQEBAQEBAQbh9FbBNy/FWKy9pLMdUlsg+XMQGDf8A7wn4LMaTDfydvVRzXh/l976NK3H+JKMf7vk7Ra4jt1W6XLcLsd25GlaeV8xRnKHNrsexIR9f2rXMng3p2T4m7X/Lxe7k9y+hnXqc7jehKN+oWrZPA2fOxbu3yS7adi/hqMJc6Ox7D2nzWrZOg6lic61WtP8ALx/DjX9vJsz5skfqTOQaZ09kctZ/cKVeSw4e8NBOw+s7bLDRtSldjb6drJ4tiWVehj2+WVaU9b5vZTIz5fJW79p/iWbUz55Xe9ziXE/eV0CNKQjGMeh9Q2rVLFqNu3yRpsp6FspK4gICAgq07k9C3FZrSvgnicHMkadnNPkQUGRXKcGrqsuQx8TIMrE0vt0Yxs2UdzNEB97mjt3HTsU+RjCKirStyULkFqE8ssMjZGE+TmkEfxhBJaurR1NSXxBy+ryuFiHbt4cgEjB/uvCVQosMbSfk8jUpx9JLErYmn63EAfzomvNVX2ZLUN+eEg1/FMcO3bw2jlj/AJLQlUKItE2Q4rFVsVSjzGYj8SJ+5qUSdnWnDpzHzEYPc/S7DzIKdaonK5Wzmr0lu3J4kr9h0GzWjsGgDoGgdAAj2lFoiYgICAgIPrD6PevDxI4OaYzckniW3VhXtOPQmaMmN5P2lvN8V8ra/g/Vup3sePJt2081eOnY79o+X35g2r3Ts2V89OJnc2VqV/nTs39zPaP8W6wsbF2Xis9G1OfNij5tTRt/coC/63EN/m3V3HCl40lzHEl40lhNnbc3QPbGNtiIxt/GdyruONaj4q6jiwj5VjLI+Z3M95e73vJJ/jVxSkY81cxjGPNi409OzTba2o9M51kZ5rdWSpK8A8u8bg5u57bkSO+76l13gVk71i9j9VaV9f8A8cZ4e427kWciPjUrH1cfzctrpDlogICAgICAgICAgICAgICAgICAgICAgICAg6b9DXEuEOp8m4DlcYK0bvPcB7nD+Ni2jRIc+55nCPpMyOPGx/5pV91KfN0wtocLEBAQam9JvVkmmOGb2QhhmyFqOsGyRNkYWjeR27XAgghm3b6SwGsRtdxjKVKVrt4q7OR076P8aWTrFJbeK3Gsv7fnt9DkL5bxN3f17Bsie4jebGzOhP28rudvwAatOfTWw+SMLf39SzJqPJ2bDk4Cz7ns5h8SGobVObRmXZGZoavr8AJHjUJG2GfaSwnb47JsNqGc0sJa4bOHQg9CCETEBAQVadyehbis1pXwTxODmSNOzmnyIKDIrlODV1WXIY+JkGViaX26MY2bKO5miA+9zR27jp2KfIxhFRO5w+v4HB3t93sjfRl6ecZ5m7n+BI0fBEKGj96t25kt9hj6ks7SR/fCOSP+XI0/BKFUEibIcViq2KpR5jMR+JE/c1KJOzrTh05j5iMHufpdh5kFOtUTlcrZzV6S3bk8SV+w6DZrR2DQB0DQOgAR7Si0RMQEBBK1dJZe5X8dlCWKvtzePZ2hj2/hvIH8abENqucHjKO/r+che4bfkcbEbDzv3G55Wfc4obXo5XB0dxTw77jgQWy5KcuH/dx8o+BLke7Kut/Qm11PndP6kwc4iiZSsR24Ya8TY2BsgLXABoHYxdSevXuuR8NcaMcizlddKx9XH83ZuAV+MrN7Hl4taS9fF8nTC5w6uICAg599NvDHIcJal5vzsfko5HE/mOa5hA/znNW9cDr3c9Qlb/FGvu2Vc74cWO6abG5+GVPftp2OFF2lwgQEBAQEBAQEBAQEBAQEBAQEBAQEBAQEBAQdheiLj3VuGdyw7b9s5KRzdvc1jG9fiHLctGju49ZddXzX9I17f1aFv8MKe+sq9jeKzzlAgICDmX0zck8nS+Pa7aP8vO9vTqfYa0+/p7X3rVtblzI+d3f6MrFN3LyOnwafGtfk5mWsO6CD3DPJWlZLDI+KRvVr4yWuB+ojqgmW6zyT2sbeMOXY3cAZCETO2PfaQjnHwcm1DYNvafvACxjLOOft1koTeIzf/q5Nz/LQ436dO07e5x2cpz7DcRW960m/u9rdn8tDatcjpjLYqPxLVCaOH/74bzRn7Ht3B+9DajETVadyehbis1pXwTxODmSNOzmnyIKDIrlODV1WXIY+JkGViaX26MY2bKO5miA+9zR27jp2KfItsUfXdL5in1L65jvxtA36A+HJ9faRpP8AAR7XlIv2houV25EmRuCMDbvHC3c/Aukb/ufah0veKxVbFUo8xmI/EifualEnZ1pw6cx8xGD3P0uw8yDytUTlcrZzV6S3bk8SV+w6DZrR2DQB0DQOgAR7Si0RNf43T+SzHWlQnstHd8cZLG/a7sPiUQ2r78V46mxyWYoUupDoopDZkH1bRhwB+1wQ2nrGnKBHh1L2VeN93WZBWZv/AAGcxP8AvhDjG6yuVtvk6vTxGwLQ6nABJsf/AMjuZ/8AKTabEPcvWchMZrViWzKehkmkL3bfaSSiakgIOhfQjyj6XFi7T5tormMkBZ5FzXscD9oHN960ThjajPT43OmMqe+lXQuA16UNSrb6JRr7q0/V3QuLu8iAgINVelFjTk+BWqYwQHRRxTgnf6EzHHt7wCFsvBu53LVbMvPT10q1PhVa7ro96PVSlfVKlXznXfnzgICAgICAgICAgICAgICAgICAgICAgICAgIO2vRdZycH8cdtuaec77d/yhG/8S3nSf+lj6Xyzw9rva7d80f6W2Vl3OhAQEHIXphW5JeIeKr8+8UWMY8N2HRzpZAevfqGtWm61X/iIx8nzq+kPo2t0jpV2501uV90Y9tWiVgXWxAQEBAQXOOyt3EymSjcsU5Dtu6GQsJ+3YjdENiU/G2S3v8pY+hk+YguklgEch/0kZaSftJTabDfTd/fcX8PIT025bUQHx5HAf7yHGrU9PWorcVnCZWncnZJvF4M/gzAjqCGSBpJ+obo82spxmFfkszFPLSmxV+eOSvfoujMTZY3tLHTxggAgcwc5o7bcw6dpvNqnb018nw4hl2pNddUqDwMXE0ukszPJfI4hu5DGl4aT58nKPMqOx5tY/l8HlcjdluZu5TxkrgDy2pg1zW9g0RM5ntAA2A5V4lSq0dX07Q357N7LydNmwRitH36+27mJ/wBwI98IdqiOrzDG4ihS6gtkkiNmQfGQuAP2AIbEfks9kcxy+vXZ7LWndrJZCWt+wdh8AhsWSJiAgICAg256KF19XjzpoNe4Mm9YieB9IGvIQD9XMAVqvCeEZaTd8m7/AFUbbwSnK3rVny739NX0RXBn0cICAgwbjnD43BzWTd+XbFzu+5hP/BZjRq7upY/81PiwOu03tKyf5JfB8y19FvmIQEBAQEBAQEBAQEBAQEBAQEBAQEBAQEBAQdu+jDJ4nBvEt225JZ2/b+Wcf+K3nSq/8JH0/F8r8PI7uvXfLSP9NG1ll3PBAQEHHfpfM5OJtA/nYmI//tmH/BaZrNP+Ij5vnV9KfRvLbo8/Jcl/TBpBYJ1cQEBAQEBAYxz3ta1pe5x2AHUknyCCbh0ZlSwSWYG4yFx2EuQkFcHpv7IeQXfAFNiG17GLwdLY28w+48EgxY2Akf8AeScv3hrke7ZM+0HlIsSce6KtPTq2ZeWrBPcfLJMN/alLQWsaxo3JdyEns3zK9opVXmq9S/jLX8SGvLOX1GWpKUNuSF743NBL2cpLXcpDg5pYT03HToFSlGtDR0/e3NfI2cY/YbR34fEZv/1ke5/kLxU4347RWSk3NHwMuxo3Jx8zZX/GMHnHxamw2oaxXlqTPimjfFK3o5kgLXD7QeqJvCAgICAgICDavossL+PelA0cx8SwfgK8pP8AEtX4S1/5Te9H9VG18FKb2tY/+r+mT6MLgj6QEBAQYTxteGcH9aFx2HyRZHX3mNwH8ay+j0/5lj/zx+LB65X/AJZk/wAkvg+ZC+jHzAICAgICAgICAgICAgICAgICAgICAgICAgIOzvRQuttcJ2RA7mremhI222JDX7fX0et20iW3G81avmH6Q7W5re9+KEa/GnyblWacyEBAQcq+mTREWf03d5QDNVlhL9huQx7SBv36eItT1uPhwl5H0H9Gd3excmz1SjX10/8Ay52Wtu0CAgIJShpXLZKITQUJvVyN/WJQI4tv+sds3+NNiG1cu09Qp83r+crMcBv4VBpsv39245Wfy0Np8o4Clv6rip8g/YbSZCctZv7/AA49j97yhxvyXWmUAeypLHi4nHqzHxNg+Bc0Bx+JKbTYhZJn2JHSSPdJI47ue4kkn3klE0/isVWxVKPMZiPxIn7mpRJ2dacOnMfMRg9z9LsPMgp1qr47J2b5zuduHxJoahgjIPI1jpfyTWtA6ABheQB7kNik+3MzTWHyNV7oLWOsyVfFjOzmgnxYz0/xnSo9VLlODV1WXIY+JkGViaX26MY2bKO5miA+9zR27jp2PORjAJaQQdiOoIRUTMOssvHCIZbfrtcbfkbzW2Gbd9gHg7fDZNqGxV+WMNfJ9ewja73EbzYyYx7D+A/mB+HKhsfgwmJu8vqWcZE9xIEWRhdCQPL2m87fiS1Dao2dIZeCHx203W6/X8vTcLEffbq5hIHxTYbUQiYgICDePoaY1t/jZWncwE0qNicE/RJAj3Hwk2Wl8Lbnc9MlH8UqU+fybzwLtd01aMvwxlX5fN34uIPoIQEBBrn0i77MdwS1fK8hjXUzCCe273NYB08yXdFn9AhK5qdmPl2+rjazwkuRtaTkSl+HZ6+J82F9CPmoQEBAQEBAQEBAQEBAQEBAQEBAQEBAQEBAQdWehvk2Sab1DjwfykNuOxt9UjOUf+mVtmiy8CcfK+fPpLsVjl42R0VjWns12/3Oh1sji4gICDQ3pf4Q3dDYvJsjDnUbvI5/TdkcjSD19xc1gWv6zDbZpLqq699G+V3LUbuPKvPj7417K1co4/C5DMOIo0p7ex2cYYi8N395A2HxWnvorakfxU9UP/SeUoY7Z3K6PxfHk7b/ADYg7b4lqbDaNl05Q25Yr+XkBO5kc2tGfd0HO4j4tQ4z8cLNTb5Np0sUACA6tAHSf94/mf8AcQm02Iq7kreUl8S5bmtyfnzyF7vvJKJrdAQEGQ4rFVsVSjzGYj8SJ+5qUSdnWnDpzHzEYPc/S7DzIKdaonK5Wzmr0lu3J4kr9h0GzWjsGgDoGgdAAj2lEjbb6loylFsPEv2n2XEfO5IxyM3/AM50qHSae2uYrOY923M+uLcW/fnhPMdv9G6VCqIp3J6FuKzWlfBPE4OZI07OafIgomyK5Tg1dVlyGPiZBlYml9ujGNmyjuZogPvc0du46dinyMYRUEBBUq3J6MwlrTy15R2fE4scPiNigmBrO/NsL7K2XaBy/t6EPft/1g2f/KTahsfpt6dv7+LSuYuTbYOqSiePf38j9j/LQ4z8Wq1xx+TczSsnptFZJrP3Pl7ezPueUNqyyWncph289yhYgi6bSmMlh92zhuD8ChtdOeghp4vyuq84+PpFDFSik2785L3tH2eGzdcy4a3/AALOP11rL1cVPjV1rgDj713IyOqlI+vjr8KOwVyl2QQEBBpD0x8qzHcEL1d7tnXrleu0fnEP8Xb7oyVuPBO1Kep0l+Gla+7Z82i8M7sbekzj+Ksae/b8nAK7k+fhAQEBAQEBAQEBAQEBAQEBAQEBAQEBAQEBBvn0P8yaeuMrjD0bdpeIOvd8bxsNv4L3LPaNPdvSj10ci+kjF7rp1rI6YT2eiVO2lHXS3J84iCys5ilT3EtlgcOhaDzOHwG5V1bxb93mwqvIYl+5yRRNnWldm4ggfKfe8ho/4lZO3pN2X3kqU97I29Mr/El6mF8Rcne1PpDK0Y4oOd0JdDG+FsjTI32mbh4I+cB5JnaNauYl2MdtZ7OLz0bZoFLWmahZyOqvHXyV4q+6rjPJajyeYby3L888fTaIyEMb7tmjYD4BcSfT+xHomICAgICDIcViq2KpR5jMR+JE/c1KJOzrTh05j5iMHufpdh5kFOtUTlcrZzV6S3bk8SV+w6DZrR2DQB0DQOgAR7Si0RNO6zd4OWjx4ILcdBHT6Db2mjeT/wDY56VQottL5BmL1DQsS8vgCUNm37eG72Xj/dJQqs8nQfjMlbpSHeStM+FxHmWkg/zIPFO5PQtxWa0r4J4nBzJGnZzT5EFE2RXKcGrqsuQx8TIMrE0vt0Yxs2UdzNEB97mjt3HTsU+RjCKggICAgILzHZnIYhxdRvT1CerhDKWB32gHY/FENjrzgHqLM6d0LWsOfCJshI63K31djQ/fYNJ5QCSWtHXdaRrODj6he3r1OOlNm19a8BNAs2tBtXL0dkrlaz9FeKP+2lKtw0OK/YXqH2vgd/wP61pd/g1/g3fX207G33dEl/Dn62SUNdYXI7AXBA8/RnBZt8T0/jWBv6Nm2PE208nH+vuYq5p2Va50Nvm409FIyZgfG5sjD2cwgg/ELDyhW3LdlHZVjq03XpRHKXp4Z/w8TpTCNG5lmmuvO/zeUNY3p9fiO+5dN4E2N6d7I6qUp6+P5Ucl4fZG7ax8frrWXq4qfGrj9dWceEBAQEBAQEBAQEBAQEBAQEBAQEBAQEBAQTFbR+WsV2WH1vU6ztiJ7sja7CD2ILyNx9m6bENrMOF17G6C1/h8pLmWWp4rHhOhoxOc0te0sPNI/lAA5vIOWR0+W5lW+Pp2evia7wiwfrHSsjH647aeePhU+Dre1rO1KSII44B7z7Th8eg/iXabelWo/eSrX3fv1vmGGnWac7bVE2spbuAiaw94Pdu+zfu7LJ28aza+7jRfwtQt82OxbK4VBAQcl8VNNfivrW/WaNq8x9Zh/gPJOw+x27fguEa5hd4507fRXwqeav72Pozg/n9/6fauS5aeDXz07abKsTWBbIICAgIMhxWKrYqlHmMxH4kT9zUok7OtOHTmPmIwe5+l2HmQU61ROVytnNXpLduTxJX7DoNmtHYNAHQNA6ABHtKLRE0xo+syzqKkZv7XgcbM2/bw4wZHD4taQlEKou5akvWp7Mp3lmkdI4+8uO5/jKJqaCd1gfXLVLJA7+v1I5XHbYeI0GOT73Rl3xSqFEEiarTuT0LcVmtK+CeJwcyRp2c0+RBQZFcpwauqy5DHxMgysTS+3RjGzZR3M0QH3uaO3cdOxT5GMIqCAgICCT0xgZtT6gx+Lg357UoYSPot7ud19zQSqVyfc4SkyukadPV9Qs4NvlnKlPNTpr6KbauzqtaKlWirws8OGFrY2NHYADYD7gtTrXelvPvKzahYtRs247KRpSlPNRXUVYQVal+zQfz1rEtd3mYnFpP3Klcs2rsd25GlaeVRuWYXfvI0qyOhxIzNPYSSRW2e6Zo32+1ux+/dYO9oOFd5sax8367WLu6Rjz5u2LmD0kNVY/iRxGlfLk/kufHVo6bYZ4nPgJBc8kPZuQd37Hdo7dyty0HT46dh9yjXbtrtfJXDu7/zu7jxrtpbpSPu2199dnoaqfovKOa99SOLKRN23fj5Wz/e1pLh8QFsWxz7ag3NLCWuGzh0IPQghExAQEBAQEBAQEBAQEBAQEBAQEBAQEBAQHvc927iXnYDcnfoBsB8AgIOwdB58an0jjMjuDLJCGy7bj8oPZf0P+MCvoHS8vv7CtXumtOPz04q+980axh94Z13H6KV4vNXjp7k+sowwgICDWXHfRztQaaZkqzOa5jd3loHV8R25h8Ng771pfCfTu+sbvi3zofDp9XL62/cEdTph5fe9yvg3P6uj18nqc2LjzuQgICDIcViq2KpR5jMR+JE/c1KJOzrTh05j5iMHufpdh5kFOtUTlcrZzV6S3bk8SV+w6DZrR2DQB0DQOgAR7Si0RMQT2E/aWns5e3LHyMjoxHbuZDzO/kxOB/hohVAomIJ0739FsO7zJjrhbttuBHK3cfAOiP++iHSgkTEFWncnoW4rNaV8E8Tg5kjTs5p8iCgyK5Tg1dVlyGPiZBlYml9ujGNmyjuZogPvc0du46dinyMYRUEBAQb49HTRvhQ2dSWGbmTevV392/tuH2kcvwKwufd/hxfRX0XaFuwnrF6PL4MPN41fX4Poq3gsM+gxAQEFpk8hDicbbvWDyQVonSvP1AEn+ZTjHelurPMyoYOPdyr3MhSsq+im1xVlMhJlclauzfutmZ8z9u27iSf4ytujHZSkXwPl5M8zIu5VzlnKsq+etdq3Y9zHtc1xY5p3BHQgjzCktgkuJJO5PUkoCAgICAgICAgICAgICAgICAgICAgICAgICDd/o56nH/SGBld3/bUAPwa8D+SdvtXSeCGbz8OX81Pn8nKOG2B93nR/lr8afP3N4rpjkwgICDy9geC1wBBGxB6ghK03k6V3fCi5W4r6EfonUTxCx3yZbJlrO8m9erPtG/3bLhuuaXLTsnwfu5ccez0fB9BcHtXpqmJ4X3keKXb6fiwpa42sQZDisVWxVKPMZiPxIn7mpRJ2dacOnMfMRg9z9LsPMgp1qicrlbOavSW7cniSv2HQbNaOwaAOgaB0ACPaUWiJiAgnctvQ0xhqW5D7BlvyNI/OPhs/kxlw/hohRBImIJ3SX7bkyON2c/16nI1jQdh4jNpWfEmPlH2pRCqCRMQEFWncnoW4rNaV8E8Tg5kjTs5p8iCgyK5Tg1dVlyGPiZBlYml9ujGNmyjuZogPvc0du46dinyMYRUEGQaG0fZ1rqKvjoOZkZPPNMB0jjHd32+X2q3vXY2obzZODuh39f1CGJb4qcsq/hj01+VPK6+xuPr4nH16VWMRVq7BHGweQA2C1eUpSlvSfb+Li2sHHhi48dkIUpSlPJRdKC6EBAQap9IXVAxWlYsTE/axkZPaAJBETSCfvdyj6xuspg296e91ONfSdq/eemR0+3Lw71eP+WPHX112U8tNrm1Z98riAgICAgICAgICAgICAgICAgICAgICAgICAgIJTS+em0vqChlIBvJWlDuX84dnN+IJCvcLJlh5EMiPLGv/wB9zHZ+JDPxp40+SVP/AJ73YeNyEGVoV7tZ3iV7EYkY73gjcL6Ds3YX7Ub1vkrTa+ab9iePdlZucVY12VXKqrYQEBBB6x0lU1pgp8dbG3N7UMu27opNujh9/X3hYzUcC1qOPLHueivVXrZnS9Su6Vk0yLXpp106nJmotP3dMZefHZCLwrER297XDyIPm0+S4Rl4l3BvSs3o7K0/e2j6Iwsyzn2Y38eu2lf3sr5UhisVWxVKPMZiPxIn7mpRJ2dacOnMfMRg9z9LsPMi0XdaonK5Wzmr0lu3J4kr9h0GzWjsGgDoGgdAAj2lFoiYgIPdevJZsRwxMc6WRwY1o7lxOwH3oJfWUzH6itwwlxgqctSLc7+zG0Rgj7eXf4pVCiFRMQXeHyDsRl6d5g5nV5mS8vv5SDt8eyIVVtS41uH1Bfpx/uMcp8I777xnqw7/AFtIKFEciYgIKtO5PQtxWa0r4J4nBzJGnZzT5EFBkVynBq6rLkMfEyDKxNL7dGMbNlHczRAfe5o7dx07FPkY/QoWMnchqVIn2LMzgyOOMbucfcFGUoxjvSXeNjXsy9DHx41lOVdlKU6XV/DLh/DoLBCJ3JJkbAD7Uw7E+TQfzRv/AMVrORfrfn5H2bwR4M2uDWD3OWyt2fHOXl6qeSn6syVo3kQEBB4JDGlzjsB1JPYBHla7vhSci8UNX/jlrC5cjfvTj/IVh5eG0nZ3xO5+K2nGtdytUj0vibhfrf19q13IjL7Ongw/lp0+mu2vpYorppggICAgICAgICAgICAgICAgICAgICAgICAgICAg3r6PmtvGry6bty+3HzTVC492/SYPsPUfafcuncE9S3oywbleTjj86fP1uScMtK3ZU1CzTl4pfKvy9Tda6O5UICAgIMQ4gaTxOpooH3KzJ7tfd0JJLQfMNeR1LSe4+5a/q+k2tVt7vJOnJX5eZuGg6nf0y7vfw68tOvy0836ebmXVzMpHnLAzDXMuDYFu2zQ0dAGAdOUDtt0XFMrGvYd2tm9TZWjumNkW8q3G9ZltpVEK1XggICCc0YwMzfrxa1zMdFJdIJ23LBvGPi/kCUQqgyS4kk7k9SSiYgICCd1I31vHYTIgAeNUFd+358J5Ov8AmeGiFEEiYgICC7w7bzsnW+TfE9f5x4Pg78/N5bbL2Eazlux5Urdud2cbduO2tXUPD/QVLByfK1qnDFn7EY8bwuscbj38Mdmk+e3w6L3WNLysazS9yw6dnR+j6W+j7SMLTJSlkceTLkr0Up+GPl669PQzxaU7qICAgINX8dtc/i7p35KqybZDIgsJB2McPZzvj2Hx9yyWFZ7pPelyUci+kXhD9Vaf3jZl9re4vNDpr6ebT09TmdbC+TxAQEBAQEBAQEBAQEBAQEBAQEBAQEBAQEBAQEBAQXOLydjD5CveqSGKzXkEjHjyIO/3e8KtZvTx7sb1uuytK7VrfsQybVbN6O2kqbKuudEaura00/XyNfZshHJNCDuYpPMH+cfUu96ZqENRxY3o8vTTqq+c9W027pWTLHucnRXronllGFEBBZX77ajOVvWU9h7vrK8rVeWbO/4UuRAve6V5c47uPUkr1lEFqvR+P1fR8G2OSZm/hWG/Pj/WPqKw2paZj6na3b0eOnJXpp++pl9O1PI0y7vWeSvLTor++tofVeiMlpCzy2o/ErOO0dqMEsd7vsP1Fce1LScnTZ/bU2x6JU5P08zr2narj6jDet14+mPSx9YRmxAQTlEeo6PydghvPdniqMP0uVv5ST+UIkQ8ZBomICAgnae13R2QgO3i0bDLbPfyPHhybf5wiRDpQSJiAgmNL6Syerr4rY2uZT055T0ZGPe4+X86ucfGu5Mt23Ff4WBkahPuePHb5einndF6B4aY7Q9fxBy2sm8bSW3DsPMMH0R/GfNbxhYEMSnXPrdd0rRrOmR3udcry17OpmXbqO6yVaRlHdk2GlZRlvRXkE/idD87+dcr1vRJYcpZGPH7P+n9HT9F1qOXGOPkS+06K/i/VXWmtxEBBH57N1NN4mzkr0girV2lzj5k9g0e8k9AFVhCVyW7FjdR1DH0rEnmZUtkIU2/pTy15KOP9Waotavz9vKWj7cx9iPclsbB0a1u/kB/H1Wz2rcbUN2L4f1rV8jXM6edkcsuSn4adFKeb314+lDquwggICAgICAgICAgICAgICAgICAgICAgICAgICAgICDMOGev5tC5tsri6THT7Mswjr7Pk4f4w3+I6LYNF1WemZG9/DrzqfPz0azrujw1bG3f4kebX5earqmpbgyFWKzWlbPXmaHRvadw4EbggruNu5C7CNy3LbSr59vWZ2Jyt3KbK05VdVFusr99tRnK3rKew931leVqvLNnf8KXIgXvdK8ucd3HqSV6yggIKVirDdryQWIWTwvHK5kgDg4e4gqjctwuwrbuU20qq27s7M6XLddlaNYar4KxTudZwcogf3NScnlP8F3cfYfvC5/qXBSk/tMGuz/LXk9FW/afwprH7PNpt/zU+dGrMvgchgLHg5CnLVf5eIPZd9hHQ/ArnmViZGHPdvwrGv76el0DGysfMjvWJ0lRYqzXqd1E71TG4PHAj8lV9ZkA7+JMeYb/AOjEaIUQSJiAgIJ3RTvGzRoEgNyMElPd/bmePyf8sMKUQqgkTXWNxN3MWRXo1Zrc7uzIWlx+0+4fWVUt253ZbtuO2qrZsXcmfc7Mayr5G2NH8AZ5zHZ1DN6vH0PqcBBefPZzuw+vbf7QtjxdGlLwsiWzyN70/grOWy5nS2U/DTl9Nez1tz4rD0sHTZUoVo6ldnZkQ2G/vPvP1lbTbtQtR3bcdlHRbGPaxodzsxpGi8VVcCB26juo1pGUd2RSsoy3oryCfxOh+d/OuV63oksOUsjHj9n/AE/o6foutRy4xx8iX2nRX8X6q601uLwSGNLnHYDqSewCPK13fCk5l4y8SzrDKfJ2Pl3w1R3suHaeTsXH/FHYff59NhxMfuUd6XLV8k8POFn15k954svsLdfbl+LzU8X19PFrRZJykQEBAQEBAQEBAQEBAQEBAQEBAQEBAQEBAQEBAQEBAQEGz+EHFU6SmGJyb3HETO9h/f1dxPU/wSe/u7rddA1zvCXcMj7uv+39Gg8JOD/1jHvrHp9rT/dTt6nQd3JRwwgxkSOeAWkHcbeRXXd7e5rjlvHlWX2iCe90ry5x3cepJU2REBAQEBBStVILsDoLMMdiF3QslaC0/aOyo3LULse53I0rTyqtq7O1LftyrSvkYXmeDuBypc6syXHSk/3h27SfsduPu2WqZfBjT7+2VvbCvk5PVX5NrwuEmoW5Uty2T29fL6+1jOruE+UyeYtXqdmtJHK72IpN2OY0ABrR0IOzQBvuFpN7g3kR+7nSvu7Xau9JxixCzwz1LVcQ7FvkA84nsfv9Y2O6xc9Gz4fwvgpVsXY+KjJNJZuFxD8PfGx239Xftv8AUdtlZ1wMun8KXqqj3Of4avxmlc0/5uHvu277VXn/AIKNMHKl/Cl7NTuc/wANUjX4b6ls/MxUg/6xzW/+YhXcdHzpfwq+5Kli7LxWRYbg9nI7kFiW3WpOicJGkEveCDuOgAH8aylrg5lS+8rSnv8A361WmLOXObJp8EtPTX58jb8e4bErphAXckbOYk8oDdiQN9u6vbei2bUvtNsvc6PpvBvClZheuSrPbTb1U93azrF4ijhawr0KkNOEfQhjDBv7zt3KzFu1C1Hdtx2UbpZx7WNHudmFI08i8VVcCAgICB26juo1pGUd2RSsoy3oryCfxOh+d/OuV63oksOUsjHj9n/T+jp+i61HLjHHyJfadFfxfq0Zxs4sCz4+ncNPvD1Zcsxno/yMbT7vefh71iMPF3ftLnoci4f8NI3d/R9NnxclyVOnrhTyfir6OtpFZhwAQEBAQEBAQEBAQEBAQEBAQEBAQEBAQEBAQEBAQEBAQEBBkOKxVbFUo8xmI/EifualEnZ1pw6cx8xGD3P0uw8yCnWrK9FcXbNS+6HNyeLSlPsSNaB6v5ANAHzQOm3l5Ld9C1+WHsx8qu230f5f0abrWg0zI98Y/Fc6f836tzQzR2YWSxPEkbwHNc07gj3grrMJxuRpKNdtKuUzhK3KsZU2Vo9qqpiAgICAgH2WknyarXIlu2pNn4N4vfWqWo15I13q+j9di3WEfRIgICAgIJvES89Tl82Ej4HqsZkR3Zuj6Be7pidz/DX9V6rdswgICAgIPwkNbuegHcoNK8TuM7mSPxmnLGxadpr8ffcH5sZ/nP3e9alqWp722zZ9NXNtc4Q729i4cvPL5U7fU15cpwauqy5DHxMgysTS+3RjGzZR3M0QH3uaO3cdO2rub8jGEVBAQEBAQEBAQEBAQEBAQEBAQEBAQEBAQEBAQEBAQEBAQe68ogsRyGNkwY4OMcgJa7Y77Ebg7HzQXGVytnNXpLduTxJX7DoNmtHYNAHQNA6ABEKUWiJsv0PxFu6QlbC4G3jXHd8BPVm/csJ7H6ux/jWzaRrl7TK9zl4Vvq7GtarotjU6b3Nudfa3rgs/Q1HRFqhOJoz0cOzmH3OHcFdgw83HzrXdMeW2nw87kWXhX8K73O/HZX4+ZIq/WIgICAg8vOzPtP8A/wB/OsXmS5IurcBcXjvZUvJGnxr8lFY51oQEBAQEEhh5Np3s8nDf4q0yY+DGTaeD17ueRK3+Knw/dUwse6IICAgILPK5WnhKUly9YZWrR/OkkOw+oD3k+QCpXLkLUd65LZRb379rGhK5elspRz/xI4v2tVeNj8YX08Sd2ud2ksD/ABvc0/m/f7lpedqcsn7O3xQ+LlOscIJ522zj+Db98v08nra2WDagq07k9C3FZrSvgnicHMkadnNPkQUHvJ33ZO/LafFDA+U8zmQt5Gc23UgeW56nZEKLdExAQEBAQEBAQEBAQEBAQEBAQEBAQEBAQEBAQEBAQEBAQEBAQX2Fzt7T9xlqhYfXlHfb5rh7iD0I+1XmLl3sO73THlsr++VZZWLZzLXc8iO2jcmkOL9DMCOtlNsfcOwEn96eft+j8fvXUdM4T4+Tst5XgT6/Fr2en1uY6lwavY225i+HDq8anb6PU2CCHgOad2nqCOoIW70rvNLrTd5XpevBAQU5Xe0B7gP1rBX5b12T6E4L4veul2uuXhevk92xTVu2wQEBAQEFarL4NmN/YA9fsPQqncjvQlFeYV7vbIhc6q//AFkSxDsIgICDAdacY8PpXxK9Z4yeRHTwoT7DD/jO7fAblYbL1SzjeDHwqtW1LhDi4O9bt+HPqpyemrQmqtZZXWN31jJWC8D5kDN2xxj6m7/xnqtOyMq7ly3rlexyzO1HI1CfdMiXo6KehBq0Y4QEBAQEBAQEBAQEBAQEBAQEBAQEBAQEBAQEBAQEBAQEBAQEBAQEBAQEGQ6a15mNLua2ra56w715t3M+A7j4LOYGs5enfdT2x/DXjp+noYPO0nEz/vYcfXTl/X0tpae4yYjJ8keQYcZOem7vbjPx23HxHxXQ8HhViZHg5HgV9dPX2uf5vBfLseFj+HT1V9TPatuC9C2atNFPC7qJInBzT9h7LcLd2F2ndLcqVp5GoXbVy1LduRrSvlVW9T16D3qcpbsayVMaxLIvQsx5ZVpT1qLncziT3PVYB9R27cbUI248lKbHlQVBAQEBAQEGR1ZfGrRv7kjr9o6FYecd2Uouuafe7viwueT4cT9mmjgjMkrxHG3q5ziAAPrJVOtYx5y/lKMY70uRgWpeNmnsCDHVmOWs+TKpHhg/W/t926w1/Vse1zfCr5O1q+bwkwsTwbct+vk5PX2bWoNW8W89qsOhM/qNJ24Neru3mHuc7u7+b6lrGTqWRk+Dt2U6qOe5+vZud4O9uw6qfOrCli2vCAgICAgICAgICAgICAgICAgICAgICAgICAgICAgICAgICAgICAgICAgICAgILrHZe7iJvFpWpqsnTcxPLd/dvt3H2q5sZN7GlvWZ1jXyVWt/Hs5Md29CkqeVsbTXFXNx4jJ2r7obsVVsbW87Qx75HvAA3aNtuUPPbyWzWuE+dSHc72ydPVX3djD4+h4OLlwyrNK0rHo28XvS+P424ybkFylZrOPcx7SNHx6H+JZS1wkx5feQrT3t0jlR8aLIKfEvTd35uTZGfMTNczv9ZAH8aytvWMG5/F9fErUv2peMla2pMRc/cMpTl27hs7CRv7wCr2GZj3ObdjX00VKXIS8ZeMuV3nZs8ZPuDgVcUuQl41E9sR9yBnzp4m79t3AL2s4R8Y2xW1nP4um3efI1YR2/KTtb193UqhPKx7fOnSnpohWcY+Mi7nEXTlIbvysL/LaHeT/ygqyuatg2uddp6OP4IVv2o+MgMhxqw0G4q17Np23Q7BjSfduTv/EsZd4R4sPu41l7v36lGuVDxUfe4zZibS/rWNjr0XNtGvKD+VewOZzRuG+w6lsnceS1zJ129elvW6Uj7/36l/Y4QZeLa7jZ2Up18tez3Na5rU2V1FJzZLIT3Ou4bK/drTtt0b2HwCwN2/dv/eSrVh8jMyMqW9kTrL99SNVFaiAgICAgICAgICAgICAgICAgICAgICAgICAgICAgICAgICAgICAgICAgICAgICAgIJ28fUdH46uCOe7PJcePPlb+Tj/lCVEOlBImICAgICAgIJ3TbvW8dm8cS0eNUNhm/wCfCfE6f5niBEKoJExAQEBAQEBAQEBAQEBAQEBAQEBAQEBAQEBAQEBAQEBAQEBAQEBAQEBAQEBAQEBAQEBBUmtTWRE2WR0gib4bA878rQSeUfVuSgpoCAgICAgICCpWtTU5hLBI6KUAgPYdiAQQdiPeCgpoCAgICAgICAgICAgICAgICAgICAgICAgICAgICAgICAgICAgICAgICAgICAgICAgICAgICAgICAgICAgICAgICAgICAgICAgICAgICAgICAgICAg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2" y="1257693"/>
            <a:ext cx="3546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884" y="1273568"/>
            <a:ext cx="9175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26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彩色基础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8541" y="1390311"/>
            <a:ext cx="6545382" cy="4097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380nm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的紫色到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780nm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的红色的各个谱色的位置标在舌型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色度图的边界上，任何不在边界而在色度图内部的点，都表示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谱色的混合色。图中的等能量点与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三原色的（等？）百分比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相对应，它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表示白光的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CIE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标准。位于色度图边界上的点是全饱和的，当一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点离开边界并接近等能量点时，该颜色就加入了更多的白光，就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变成欠饱和的，等饱和点的饱和度为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可以利用色度图进行色彩混合，色度图中任意两点的直线段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定义了所有不同颜色的变化，这些颜色可以由这两种颜色的加性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组合得到。类似的，从等能量点像边界上一点连线，将定义那个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谱色的所有色调。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sp>
        <p:nvSpPr>
          <p:cNvPr id="5" name="AutoShape 2" descr="data:image/jpeg;base64,/9j/4AAQSkZJRgABAQEASABIAAD/2wBDAAMCAgMCAgMDAwMEAwMEBQgFBQQEBQoHBwYIDAoMDAsKCwsNDhIQDQ4RDgsLEBYQERMUFRUVDA8XGBYUGBIUFRT/2wBDAQMEBAUEBQkFBQkUDQsNFBQUFBQUFBQUFBQUFBQUFBQUFBQUFBQUFBQUFBQUFBQUFBQUFBQUFBQUFBQUFBQUFBT/wAARCAGpAdoDAREAAhEBAxEB/8QAHQABAAEFAQEBAAAAAAAAAAAAAAUDBAYHCAIJAf/EAFoQAAEEAQIEAgUGBgoOCQUBAQEAAgMEBQYRBxIhMRNBCBQiUYEVMkJhcZEJFiNSldEYJDNXcqGisdLUFzQ3Q1ZidYKDhIWSwdMlc3STlLKzwsQ4U2Ojw1Tw/8QAHAEBAAEFAQEAAAAAAAAAAAAAAAIDBAUGBwEI/8QARxEBAAEDAQIHDAgEBAcBAQAAAAIBAwQFERIGITEyQVHRExQiQmFxgZGSobHBBxUjM1JU4fBDcrLCU2KCoiQlNEST0vHio//aAAwDAQACEQMRAD8A+W6Lg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AQEBBuniRGweixwUeGBr3ZPUQc4Dqfbpbbn6kRpzmocjhchh21Tfo2aQtwNtVzZhdH40LiQ2RnMBzMJB2cOh2RJaICAgICAgICAgINl8DuGeG4sZm1gbUurTn3hstCrpXAQ5Z00bWvdOZGyW65ZygMIcC7pzb7dEQq3ZW9CjTNehqq5ndT8QNLt05gzqKevmdCVYJbdQTCE+By5Vwc7nO3UtHTujzawTgJwG0dxS09rfO5rOajq43CZbE4rHV8LjK9i3dkvy2I4uZks8bGEGFu+zz8/z2R7WqR49ejdpLhrw1yGpdO5zUVnIYjWEmjspjM/RqQuhsx13yyOY+tYnY8AtDfnd9/chSq99FP0VsVxmu6TzeYzla3gLmatYbKYWpZ9XyFYsoS2YJRzA8zXmIjdgdtt189hWrUfFHhbW4Z4rRjnakoZnMZ3ER5e7jaGzxi2ykmCKSQOIdI6Ple5uwLebYjzIdK689CrS2lNSahxuHxXETWVTC6gZpqe5hvUJC25I2Mxh8O/PGx5la1r3gNLvZ5t0ebWH4L0T8TrH0tW8IsFFqSxRxAlh1FdryV70tZ8b3NdNGYRyCIOfWYQ72muLw7lPQHu1nvCX8HrDUzOpf7KOXfHSxmGN41sXjc1XljmbNXc9pmlxhilcIXTN5ITK7m2IY5rXbHm1yhxi0dQ4fcUdUadxd11/HY+9LDWmkZLHJ4W+7WSNliie2RrSGvBjbs4O6bI9YciYgICAgICAgICC7r4e/axlzIwUrM+PpujZZtxwudFA5/N4bXv22aXcrtgT12O3ZBt7hvGw+ixxreWBz25PToa4jqPbu77H60RrzmlkSEBAQEBAQEBAQEBAQEBAQEBAQEBAQEBAQEHdHBH0mcJ6NXAXg3mMxw0wevmz5bOmOfItAt0CySpzPrSOa9rHEP6+zueRvtDruU60Yl6RnppaX4m8Ubup8Nwv0pn6uRhikdJrDG2X3672t5TC58dzke0cu7C0NHKQ3lBB3FKNYfslsb+8jws/Rl3+to92H7JbG/vI8LP0Zd/raGw/ZLY395HhZ+jLv9bQ2H7JbG/vI8LP0Zd/raGw/ZLY395HhZ+jLv8AW0Nh+yWxv7yPCz9GXf62hsP2S2N/eR4Wfoy7/W0Nh+yWxv7yPCz9GXf62hsP2S2N/eR4Wfoy7/W0NjD+JHFSrxCp04K+gtJaPNaQvM2m6k8L5gRtyyGSaQFo7jYBDYyv0S+KenOD3FWzntVw2bOGkwWUx769bcPmfPVkiYzcDdgcXBvNseXfdCrqbA8WtMcQPRn4iZLBYN+i9M6f4eHSMdfKZSKd0l+XICwyKElwllBa/fcxt67hBr30L4qXDvh/ldY681Bp7B8NZs5jMy+P19ljM5C5i5ZpYalapG8vb4j5dnmQN2bs4eyeZHlWxPSx0pc4j4PiNawn4o6X4WWLEXEmrmDmY7E2TyUuNgZNTbG2Zz/Ekllm2PhtbzNHYHdCiz4PcY9Uejvwjx9rW3FOtZzmohhsbpbT1LLxWn4bFiaJ0tyd0bi2BnqzPCY0u5tnkEAB2x6wP04Y9YXINU5fNcU8TmNLX9cW5NOaQo5mveLsePGdWvMFd7xGxscvhhr+Vzeft1R5R0nqrUmR4Kcc+JHE7hfFQ1jrbVGWMQOQ1NjK2Fr41pjcSGNuiSxJJycoL2s8P29mkgOeRc9Va3D3hd6ZNDiDk5H8NtGMrvzrMXJfr52xJaLWsmqwmnJJytMsryx0xbu1hLuXsCXiuzuBnH3hpgdL4fGO1vpKPSGl4MfVs2J8zJNO+gK88FEWGmFkbbDpJYzLHD4jWcjuZ4AbzHlaPlH6R2Llw/HDWUdnU2K1hesX5LtzMYWQyVZrM2007WPPzuSSRzCRuCWIlRW0Nxqo6K05DipuGWhdTyRuc45HO0bMtl/MSdnOjsMGw7D2eyGxP/slsb+8jws/Rl3+tobD9ktjf3keFn6Mu/1tDYfslsb+8jws/Rl3+tobD9ktjf3keFn6Mu/1tDYfslsb+8jws/Rl3+tobD9ktjf3keFn6Mu/1tDYfslsb+8jws/Rl3+tobD9ktjf3keFn6Mu/wBbQ2H7JbG/vI8LP0Zd/raGxvD0XfT50jwUv6oy+X4XYGhNapNp1cZpCnNXbeLi4u9akmsyNEbeUAARvcTJuNgCHHlaILXfGrGccuBHG3OYvh7prh3AMpp79qadhczxt33CXTHmDHPDg4gsjZ8/2t+6GxyAioICAgICAgICAgICAgICAgICAgICAgICAgIN2cSf/pW4J/5U1H/56SI05zSaJCAgICAgICAgICAgICAgICAgICAgICAgICAgICAgICDdnDb/AOlbjZ/lTTn/AJ7qI15zSaJCAgICAgICAgICAgIMxrqAlKv0VMSlbyQSlX5qIJSD5rUF/B2QX8CmilaVaWzz+FE+Xw2l7uVpdytHdx27Ae9BINglrPDZY3xOIa4NcC08pG4Ox8iDuEEhUidNKxjGue9xDWtYNyTvsAAEQSLInwyGORjo5GEtcxwIc0joQQexCCQhhk9v8m/2AHO6H2R0AJ9w6hBf11JBlPEX+5JoH/t2W/8AirZ9D/i+j5ug8FeZkf6f7mtmfNW20ZPMepPmq6g0bNWF75hWSs8rnWp82SEZ/bAWZ8VyfK51WUYf5zVjbrWchneH/c/gtfyGqZHKkVhri1U3LGze0fix9xJ4Pmsbce0U/pLF3FSKqxYe6vba5Z85Ym4yEF/S/dAsPeZjG57L8T5LW8hv+Cy3G+S1u+3XGZVjforWslt2Myah9FahmNpxmRVfm/BaNm85tGMpWFaW2XgsLHmstaXUUZa8llba6ii7PmspbXUUXa+kshBdxRlryV7BdxRtjzV9BeRRthXkF1FFWfNXkF5BFW1ewX8EPa81fwXsELc+aVfQX9tj9/6SydplLSd03/cz1P8A5Yxf/o31vvB7nXfR83Dvpb+6wfPP+xjlhbo+cUfYRNGz+aiLO3WmihjmfE9kUvNySFpDX7HY7HsdvNBFTMdyl+x5N9ubbpvt23RNH3I3wvfHIwse0lrmvGxBHQgg+aCOn80FhOoJI+bzQR1ryQRNjzQRdhE1mgs66gJSr9FTEpW8kEpV+aiCUg+a1BfwdkF/Apou8PQXZpPUWkrematKW3qGaG87J27tSqa8bLDGsjgAfIZZ28tXn5RGWgyHm27nxGqn6UGo8XU0PWqZOjbr2MlQhrxQYynUMEV2ryRFti60OL3RtDx4MZ2bz8ruUo9Zzw40toqvw70ZF61jNS4rTFqvy5WjkZmyjPWbUBDPAaGtkja2QBrjv+4u3a32tyLW/FvhfpS1xhh1FWuZDI4PK6tu4zOYyHllvw3W2XmRsLGgFzJGkFmwc5vNsSXbIOhZdI4c8S9S2pI8rTzL8Bax8k001anXkYWNkZDAx8jyBDExsZeyN8ZIkc4kg7hyt6RWDhwnEmd7adbGWrkQtWaFXxiyF7iTuDJBCDu3Y+w3l336r2jyrFOIv9yTQP8A27Lf/FW06H/F9Hzb/wAFeZkf6f7mtmfNW20ZPMepPmq6g0bNWF75hWSs8rnWp82SEZ/bAWZ8VyfK51WUYf5zVjbrWchneH/c/gtfyGqZHKkVhri1U3LGze0fix9xJ4Pmsbce0U/pLF3FSKqxYe6vba5Z85Ym4yEF/S/dAsPeZjG57L8T5LW8hv8Agstxvktbvt1xmVY36K1rJbdjMmofRWoZjacZkVX5vwWjZvObRjKVhWltl4LCx5rLWl1FGWvJZW2uoouz5rKW11FF2vpLIQXcUZa8lewXcUbY81fQXkUbYV5BdRRVnzV5BeQRVtXsF/BD2vNX8F7BC3PmlX0F/bY/f+ksnaZS0ndN/wBzPU/+WMX/AOjfW+8Hudd9HzcO+lv7rB88/wCxm/oyYnG5Xi9jBe55LVdrp8bWFV08c1sbCIScu5Yxrj4hcegEfUhblV86M1it6exOd4i4ulp3FZytgtPzZSHK5zFxvmuXBNA2SYbtG0JdLJyt6jbYg+Q8EH6MseOzed1Zl/FwY1ZmYZcTidNmd1GN/it55ntMYJiAjYWR7d3P23b0cvKjOeMfC7Qes9B6d0tpy6/DWaMuoDptstkOqWJK88PrMUj5AXFzwx5Y7mDRsd9xsvRj3DrQWl816LNCrPjtSPp5a7I606vDFXbNeA2bYE8srIxXgjY5oEhax0knzi4bNC59NbS1DIaPy+ZMNZ8ME1azTy8lh08rpJa8DfAHgVSxsZZHuPEsEE9W9C0I9o4Hn816ksJ1BJHzeaCOteSCJseaCLsIms0FnXUBKVfoqYlK3kglKvzUQSkHzWoL+Dsgv4FNF0v6O3pO4rgXpd2Khw+Vs2slaMuSvQXo4/DjbsYxXb4e4ceVodzuLdt+ntdAveK/pVDi/oTNaeu4axj/ABMr6/jX1rnPG2PxHuEczHg+0xsjmgxFgPTcENC8eIOLjxZnt6GpR4inhNKaZvV8g3EYoECxOxzTJNI95LnyODSAXH2QdvrPqKNyuvYMjxgyWtI8e6SvZzU2WZSlnkicA+Z0oaZInNc1w3HtNI2PVeDbOA9KCtjMlX1M/RlCTWdGWRmPtsnlFaGCRgbJ4gc90sr9ucAvkLR4hIaD392DEuLuucDxB1OzL4PCWcO6aN0l11246zLPO57nkl7j81ocGt6A8o6pQRfEX+5JoH/t2W/+Ktp0P+L6Pm37grzMj/T/AHNbM+attoyeY9SfNV1Bo2asL3zCslZ5XOtT5skIz+2Asz4rk+Vzqsow/wA5qxt1rOQzvD/ufwWv5DVMjlSKw1xaqbljZvaPxY+4k8HzWNuPaKf0li7ipFVYsPdXttcs+csTcZCC/pfugWHvMxjc9l+J8lreQ3/BZbjfJa3fbrjMqxv0VrWS27GZNQ+itQzG04zIqvzfgtGzec2jGUrCtLbLwWFjzWWtLqKMteSyttdRRdnzWUtrqKLtfSWQgu4oy15K9gu4o2x5q+gvIo2wryC6iirPmryC8giravYL+CHteav4L2CFufNKvoL+2x+/9JZO0ylpO6b/ALmep/8ALGL/APRvrfeD3Ou+j5uHfS391g+ef9i74b67j4d6hnyrqly3I6tJBEKOTkouY5xb7RkjHMW7AgtBb333Gy3R86MxPpFYSabLWsloR1y9lca/EWphnrR56xka8DeXxH84LG7u5uvuG6jsGEYTjGzQMmoJtIacp4S9kWiGrkppn2bePhLOWRkT3bAOcevPyhwBI92wY/rPiFW1Dwr0HpSKpNFZ05JkXzWHEFk3rErHtDQOo2DNjugltIceMbiNNY3Sec0nWyGmWRSw3jFbnfalD+Y7wiWR8ULuZzXHkjB3Bc0tcdwTSXE70ncBxQ4Y/i5lND+pXcTCKWnPVMnM6pQrgxBpkjcd5JWRxFgkJ9oPO7dui8eOa5/NevVhOoJI+bzQR1ryQRNjzQRdhE1mgs66gJSr9FTEpW8kG0OCuldE6t1QynrvWcuisT0IuRY59vxHb7Fvsn8n/CIcB5op1b69JTgnwl4fxaFbojVLLODyL3ss58SuyTpgD+UeTE4RtMZ5W+G1rXe3uSfI8abOm9KRw590es/FfTIGNZ8lzN+UQRuTuT+R2PT2kEpT0vpB+Wx9eTXHh0ZqfjWbnyRM71afp+R5Ad3/AMIdFMeqWB04/EVbEmqfDvPuCCWn8nSHwoC7Yzc++ztm+1yDr5IJcac0uy5nI49X+JBUha/HzfJko+UJCzcs2J3i2d7PM7p5oL2hgNNy2cIyTVfhRW4nPvy/J0jvUHhu4ZsDvLu7pu3t3RBdQ4XA/Jlycaj3uQ2zDXqeoyftiDdoE3PvszoXHlPXp9aCaj05pgZW3Xbq/noxwCSG58myjxpf/t8m+7ftPRBSsUMbXxGPsVsr63em5vWKXq7mer9entk7P3+rspCV4i/3JNA/9uy3/wAVbPof8X0fNv3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UnTaY9WxYlqZc2Wyf9IOZaiDHx9ekIMZLHbbdXFwW6PnRH3JtLep5cR1cwLTpP8Ao5zrURZGzp0mAjBe7bfq0tCiPJn0L8q13S0NQnGiqRMxl2ATGxuPaa7wSAzbfoQT9aDHzLpj5Hx7Zq2XOVFoG9JHZiED6+7t2xtMZLX7cuxJc3v0QW9qbRfiZ3kp54MdG35JBtwkxP5TzGwfC9sc223JydN0TWjJ9BifDmxQ1E+u2u4ZMRXa7XyT8rdnQEwkMZzc24cHHbbqghrM2kPkSdop5v5X9b3ikNuH1cVtx7Jb4fMZOXfqDy7/AEUCzZ4efKeVLcfqf5OdXaMew3q/isn2O5mPg7OZzbbBoadvNQG9OH2qvRxoejvj6fETFWcxqcPldDDimgZKMFx33mY2NgYX8zmsmc9wad+o5QDxyRqqXES5y67A171bDmQ+qxZKdk1gM7DxHsYxpce/Ro27de5JsYseaCLsIms0FnXUBKVfoqYlK3kglKvzUQSkHzWoL+Dsgv4FNFIV/ooJGv5IJGuiCSg8kEhX8lISNdEGU8Rf7kmgf+3Zb/4q2fQ/4vo+boPBXmZH+n+5rZnzVttGTzHqT5quoNGzVhe+YVkrPK51qfNkhGf2wFmfFcnyudVlGH+c1Y261nIZ3h/3P4LX8hqmRypFYa4tVNyxs3tH4sfcSeD5rG3HtFP6SxdxUiqsWHur22uWfOWJuMhBf0v3QLD3mYxuey/E+S1vIb/gstxvktbvt1xmVY36K1rJbdjMmofRWoZjacZkVX5vwWjZvObRjKVhWltl4LCx5rLWl1FGWvJZW2uoouz5rKW11FF2vpLIQXcUZa8lewXcUbY81fQXkUbYV5BdRRVnzV5BeQRVtXsF/BD2vNX8F7BC3PmlX0F/bY/f+ksnaZS0ndN/3M9T/wCWMX/6N9b7we5130fNw76W/usHzz/sY5YW6PnFH2ETRs/moiOsII2f5yJrCfzQR8/mgsJ1BJHzeaCOteSCJseaCLsIms0GDtvWB2sSj/OP60HsZK43tamH+kP60HtuYvt7XbI/0rv1oPQzmSb2yFof6Z360Hoaiyo7ZO4P9O/9aD23U2YHbK3v/Ev/AFoP1uqs03tmL/8A4qT9aIPTdX51vbM5Fv8Arcn60Nj03WeoB2zmSH+tyfrQ2PQ1xqJvbP5Mf65J+tDY9t13qVvbUOVH+uy/rTabH63X+qG9tSZcf69L/STabHtvETVY7anzDf8AaE39JNpsi9zcSdW2YIoZtU5mWGIkxxyZGVzWE7bkAu2G+w329yrQvXbX3cq081Vxav3bG3uM6x29Vdih+Pepf8Icr/42X9aq9+ZH+LL11TllZEudOvrq/fx91N/hFlf/ABsv61737k/4svXVbylKXOk8HW+o3d9QZQ/bdk/pKVM/Lp/Gl7VVvKxanzoUr6Hj8cc/zb/LmS39/rcn61P6zzvzE/al2rSum4MudZh7NOxVZrzUsfzNRZVn2XZR/wAVGuoZsv40var2qVdI06XOxoexHsV2cS9Xx/M1Xm2/ZkZh/wC5U65mVLnXZeuqlXQtJlzsS37Eex6/sn6y/wALc7+kpv6Sh3ze/HX11R+odJ/KW/Yj2Pz+ydrH/CzOfpKb+kod3u/jr6z6h0n8pb9iPYf2TtY/4WZz9JTf0lHuk/xVPqHSfylv2I9h/ZM1h/hZnf0lN/SUaykl9RaR+Ut+xHsP7JusP8Ks3+kZv6SjWh9RaR+Ut+xHsP7J2sf8LM5+kpv6ShW3CXi0e/UelflLfsR7H7/ZP1l/hbnf0lN/SUK2LX4KepP6m0z8tb9iPY9N4qa1Z1Gr88Psyc39JQri48vEp6qJU0nT483Hh7MexXbxg15F83W+o2fZlrA/96p1wcSXOtR9mi4jg4kebaj7NFVvGziIz5uvdTj7MxYH/vVKumYMv+3h7MexXpYtU5sKepVbx24lM+bxD1UPszVkf/0VKuj6bLnY0PYj2KtKRjzVZvpA8UWfN4kauH2Z20P/AOipV0HSa87Et+xHsVqXJx5sqvbfSJ4rN7cTdZD7M/a/5it5cGtCrzsG1/44f+qrTKyI82dfXV+H0iOKx78TdZH/AG/a/wCYvKcGNC/I2f8Axw/9Uu/cr/Fl66vJ9ITime/EvWB/29a/5ilTg3on5G1/44f+qXf2X/iy9qry70gOKDu/EjV5/wBu2v8AmKdOD2i/k7X/AI4diXf+X/jS9qrw7jzxNd34i6rP+3LX/MUqaBpP5S37EOw+sc3/ABpe1XteTx14knvxD1Uf9tWf+Yp/UWlflLfsR7EvrLN/xp+1XteXccOIx76/1Sf9s2P6al9SaV+Wt+xHse/Wed+Yn7Uu15PGviG7vrzU7v8AbFj+mvfqbTPy1v2I9iX1rqH5iftS7Xh3GbiAe+udSn/a9j+mvfqfTfy0PYj2PfrbUPzE/bl2vB4xa9d31vqM/wC1rH9NT+qdP/Lw9mPY9+uNS/Mz9uXa8ni5rl3fWmoT9uUn/pr36rwPy8PZj2JfXWp/mbnty7Xh3FXWp76wzx/2nN/SUvq3B/wYezHsS+u9V/N3Pbl2vDuJ+sT31ZnD9uSm/pKX1dhf4MfZp2JfXur/AJu57cu1TdxG1Y/52qMyftyE39JSpg4n+FH2aJU4Qax+cu/+Sfa9s4laujgfEzVOaZE8tc5gyEwa4gEAkB2xIDjt9pVe3ZtWvu4Up5qbFll6nn6hSkcy9O5SnJvSlLZ66qbuIuqz31PmD/tCb+kq+1jNkXg8QNUO76ky5/16X+km02Px2vNTO76hyp/12X9aGx4drjUbu+oMo7/XJP1obH4dZ6gd3zuSP+uSfrQ2PDtXZ0983kT/AK2/9aGx+O1Vmz3zF8/61J+tB4/GfMO75W7/AOIf+tE347UWWd3ylz/xD/1oPDs9kz3yNo/6d360Hh2Yvu73bJ/0zv1oPJydx3e3Of8ASn9aDz8o2v8A/TN/3h/WgooCAgICAgICCjOSOXY7d0U5KPOfefvRA5z7z96Bzn3n70DnPvP3oHOfefvQOc+8/egnrGi9Q1NIVNVT4a/Dpq5afRr5d8DxWlnY0OdE2QjYuAO+2/v9x2G1HYzH3MzkK1ChXnu37UrYK9auwySzSOIa1jGtBLnEkAADclDamIuHmq5najazT2Uc/TYLs1GKrw/GgSeG7x27bxbP9k8wGx7obVhpvTWa1nmq2H0/ir+dy9jmMNDG132J5eVrnu5Y2Auds1rnHYdACeyG1UpaTz+RwNjN1cLkrWHgm9XmyMNWR9eKXw3S8jpAOUO8ON79id+VjndgUNq70jw61bxAbbOl9M5rUnqhZ6z8kY+a14PNzcnP4bXcu/I7bfvyn3IbVTVfDDWmgq0FnU2k87pyvO4xwzZbGzVWSOA3LWmRoBO3XYIbVXS3CzWmt58JFgdMZfKHNWn0cbJXqPdHbnjaHSRxv25XOY0hzgD7I6nYIbWOzY+7BkZMe+vOy8yUwurlh8QSA7Fpb35gRtshtWfOfefvQXcVC5PJXjjrzyPs9IGsaSZfaI9kAe11BHTzQ2pGTRepIY3SSYLKRsaC5zn05AAPMkkdkNqD5z7z96Ca1RpHO6JvwUc7jLWJuT1orkcFuMsc6CVgfHIAfouaQQfchtVsJoPVGpaZt4jT2XytTmMZno0pZmcw23bu1pG43HRBXyvDbWOExc+TyWls3j8fByia3ax00UUfMQG8z3NAG5Ow3PUobUTYweUrWaVeahagnvRxy1Y5YnMdOx/RjmAgczXeRHQ+SG1Oaz4W6y4dX6lLU+msrgrdx0rK0F6q+N07o5XRSBm49oiRpadvNDaiH6bzMbKfPir7PXLD6lZzq7x48zC0PiZ09p7S9gLR1BeN+4Q2pHF8NtYZrUdzT2O0rnL+fptL7OKq46aS1A0EAl8TWlzQC5oJI8x70Nqe/Y68Wv3sdafoC3/y0NrFzovUfrFmAYLKGerM+tYi9Tk5oZWnZ8bxtu1wPQtPUIbX5Lo3UcML5ZcHlI4mNLnPfUka1oA3JJI2AAQUtK6XzWt9QUMFgMfZy+YvyiGrRqML5Znkb8rWjqTsENqPswz0rEtedj4p4nFj437hzXA7EEeRBQ2pPTekc5q85MYXHWcmcZQlyd31dhd6vViAMkz/AHNbuNyhtRdeGa3PHDCySWaRwYyOMFznEnYAAdSSfJDamHaG1O0kHT+WBHQg0pf6KG1E3atnG3J6tuGWtageY5YZmlr43g7FpB6ggjYgobVvzn3n70DnPvP3oHOfefvQOc+8/egc595+9A5z7z96Bzn3n70DnPvP3oLlv7mPsCKkXtExAQEBAQEBAQEBAQEBAQUbHcfFFKSgiAgICAgkcHYx9PM4+bK1JshjI7Eb7dSCcQSTwhwL2NkLXBjnN3Adyu2PXY9kH2i/HfSvCePFDDZXD6UwWL0bRtaZ0Hk9fYfHVJprUfNJ4kNisZmyN8V0vrEr3tleNy1ByBoPFaF9Hv8ACGajdl9Tw2MRi8fHmKtvUVBmoJb+TmqVrbGiWvVeWvbZlMgsQRteGQkNcC87h1lqrGYrQdjiHh9NZLTVR+GyNKfiDmtZ4OpjaWbxluS+w05XV6tZsrmMY95fFFI+WWeNokPIWgOUfQ3bprV3GLX9XhdUtYWGtLWu6UpX6+PtTssPkbFKDk7OIuPrRgFxj9hpd7DXOLiXIOoMnFgeD/ADjfmcZirtebTGZMlb9qwYc5phowQzOmrQ04Ig0Nyr4yfAHMWRv+c3cBzx+DoyWktK8KeJtnJ53GyVc/dw1a9Qlx9mZ2IkFmzHUbI6THWq0njOlHKdjy8u55T1aGZfhE9O49/A2DBvM+m26Yzc9kSWdL5CtWyFhzPC8GGxDiKtMk+GS2TmIeB0cW7IN/8ACV16Dhzwtz9vTemOE2czMV3J2cMyGN1ueNtemLDcfCJqrac1mCu6R3KHmGN73FzXcxQcmfhItb6omp8H9Xab1yYNMVarrGFgh1HHZy8Np0swdbM8Vh75xtAAJ2bMj3EYPMTuG3dR6a1zozFZzLs1bxar08F+KtnH6gyOv7Vmpln3rVBlqJ1XoWhosSt2LiDyoNA6u4g37X4VynLqjUlmXEYPXIr1ZMtecYMfWExIYwyO5YowTvyjZqDfeJv6607pfgjrfUuuM9HpzUVfV8GclzerLElW8ZauRlxQNeWYxlghha5jgwe0+PqTyABxb6Dk2j4+JjMZnr/rF7VLX6UZp+zgPXq9yK4BEHmcTsfA5kpjduxvNsDs4boOk/S2ynD/AE1w/t4yTVslB+sqVbFPykOmPW7M8eBc+g6BjnWmiGOS1XMnMBzFuwduBsgwTgVmb9H0cuCeNq6ZzOtIMxrTPUZ8DgcjPRtTtfVqtEkckTm7Pi3MgL/YHLu7Ye0A9+njw+i4X8NNC0dI5bJcQeHov3YMtrZ+adZktXhYdtjpwxzoozDHE0tcWHmdzObsA4EOltBcPtMcWtO6ct09OWNL1sTpbT1ijmM1Rw+acYH0pnNhbPexziG1/V4g7wnDd1gO5Y/pBrj02bEeP9LfgFjxfqXJsrqiHUTYYsfShNWrPk2Nrcs0MLJXiRsb5H+K95Ljvv0QR9zh/wAXH+kbg+F+eiweT0/q7ida1rVxd1/rOWwlOC66Wa0Wg/teGzE5xAdvzuYR7Bc7nDWXCDUNvWfpVelTl6lq3ibOT07qmSvPIXMsVA+5GI9+oc1zGkDboRy7dEHc/ECrHBRx5qPgwz/xgxnql+HHVqsb/U8zWq2Iq00QbKTM4uPLI53MznIHL0Qc68DcvqQ3vSxxuJk4nSWI8rlbFOLSt98Ndm+TjBdSaGna30lL3A9Y28vvcAmeNfDji3Y9GPQWlIuMepRxOx+m8xnsxgvlW3LPn2+LA63Sln8bd0lSGQMbAWv5z4oG3XcKH4N2gM/onTtDBcQMNcu6bzNHJ3oPkaSEU6c8jhLj5LE1LkfO+aT8mY5+YncNPK1Brb8I9HBjqGnNJZfXOCgyGMq1btvGVdPWGWcxYlkkLrsVptSKB8LIpi1rWybHwyHFzwOUOrvRdzuMynCeK/X1FqDM1bmI/FbFXshXyFF+ZtNquePVIn2eRxbFVkP5LlPscrXF24QceemhHgafGPhmdQ5XVmRlbRinZpXEyPrZesJ+eSCZs9mSy+GYyGAGB7A5oZ0DS7dBvCPRWREeTpWuKnHKnqSjqWhpiTHO4uwOgbZtV3TMDrDaha1zSAws2LuY7d+4fOH0gqFfFcXNR02Y3VGKyENp7cnBrLIR38m67zEzSSzRxxh5c4782x5t+bmdvug1wgICAgICAgILpv7mPsCKsXtExAQEBAQEBAQEBAQEBAQUpmF+2wRTlRT8J35qI7tTwnfmobtTwnfmobtTwnfmobtTwnfmobtTwnfmobtW8tU+k8OILcLNrLhXonVWVxWKq4ePJ3JcvXnlgrs5IzI2tkIoy7buQwbo83aofI+kfqulqGll9DVqHCearh/kMN0KZ6Tpa5k8RxlnfNJPK8u5d3vkJ/Jt222Q3atkap9OC7rvVnE67qnQtHVmndcWaNqTA5nLXS3H+qeKYWQTQSRODA6eQluwG+317jdqt+GHpyaj4X8UtUauxukNO16Gevx5SXTuMg9QpxzxNcK4Bi2e6NheX+EXcrn+2RzdUN2qXwv4RbiFjJNPwXsFgtRYXD6fiwcWHzXrNiCZ0c0M4tSEzc7pDLXg5ml3JyR8gaB2G7Vi2gfTU1hws0f8g6WwGmsfHdzc2dzRnxsdmLLSO28GGSJ4LWRQ7bsbHy7HZw2O5I3arfiD6VNPiZjNWHLcJNHVNQajsS3LGYx0+RZ4ViRznPsMgktyRCUue883L13HT2Qhu1U836ZHEPM6c0g1+WyH456bztnOxavlumW1M+WCGBrHBzdtmsgDepcHNdykbdxu1Y5x+46v442NJxw6ap6WxWm8UMXUoVLEk4dvLJNJK6SQklz3yOO3YIbtVDSHHnO43ijX1hqn1vWMTnVXZLFzZCWnFkm1WMbUZM6EglsTooXNGx6xhDdqkq/pAwZHjtqnidq3QGA1tczdmzeZh8s6YUa08j+Zh5GSN8VrB7PJJzBw7+1s4DdqznI+m7lOImEy2J4saLxnEijazMWaqwyXLGNZQfHAYGwRCu5oEIj6Bnv3cS4ndDdqjMf6Yd7Tmsdb600/w+0nhdc6htyTUs/BVc5+BifHyFlKIu8KOTbr4xZzEufv36Ddq8aS9L/I6Z4dYPT1nQOl9QZvA4/KYzE6lywsT2K0N98slkuhM3gSybzybOew7AgEH2uYbtX5wn9MDLcLuFcOhBpyLI4+Ke7KLMGZv46aRlpkTZoZDWmYHsIhYeU+fXuhu1YvneM+m7+iMhpvEcMaGn4LMzLUb4M9lJoobDegnEEll0T3hhcwF7HbB5Q3as6w3p9cTIs1WyGfq6f1YYbDTH8p4mHxKtTYNfSqPYAakLmtG/ghrtwDv0Q3aqfF306+IHFqXTFyXFab09mNN5oZnGZbDYuOO1F4biakBceYOjga4ta3bZwDOfmLdyN2qxy/pucR7mlLGNxDqWl87k5vWc/q/ECRmbzcvPzN8e0Xucxg2btHFyNG2wAb7IG7VV0p6aurMLxl1JxNzen8HqXUWdwBwdqKaA1a8x5YR48rYS10jz4ALtnN5i47FoAAG7VmtD8JRreDVE+Zs6K05aNr1dlqr8qZ31d8UEjZImMgfknQx8jm7t2j2buemxcCN2rS9/0l+I411d1DhNU5jAwPztnUFPEQX3yUqVmaZ0xcyFxMZIc7uW9dtyhu1NX+kNqbVui9C4cy2aOY0xNl5zqGC9ILl5+QmEs7pHbgg9XtJB9oPO6G7VlfD/0ztc6Gj4b46OrjfxV0TdbkocDj4BRiyVpvzZ7boxvNINm+078z3kkjdqxzMelJxDzvDp+hr+QrX9OR5H5Sx8F2nFPPi5PF8UtrTvaXxMLgN2g7bdOxcCN2rZFL8Itxch0Jm8TcuVcrqK/kYbtXUl6vG+XEMjhMTY6MHL4NYgOcWvjY0t55NvacHNG7Vhms/S51hq/W2l9eQ4XTOn+IuEsSW5NVYfFRx2clM5rAJrUb+aF728riCI2jd/bcIbtVnnPSQuZbgRY4eR6dq172Uzg1DntUPuzzXMpca6UseWueWRkNl2PIPa5ObuShu1a417rzUvFDU1jUOrMvcz+csNjZNeuy+JI9rGNYwEn3NaAhu1Y74TvzUe7tTwnfmobtTwnfmobtTwnfmobtTwnfmobtTwnfmobtTwnfmobtTwnfmobtVZnRgH1InR7RMQEBAQEBAQEBAQEBAQEBAQEBAQEBAQEBAQEBAQEBAQS2VpwNwmGuwMDDK2WCYDfrIx+5cdye7ZGIhREomICAgICAgIJXTdOCzNdmsta6vUpyzOY7fZztuSMdCD897EQqikTEBAQEBAQEBAQEBAQEBAQEBAQEBAQEBAQEBAQEBAQEBAQEBAQEBAQEBAQEBAQEBAQEGVaYxF/VmCyOGxtOzkchDLHdgq1IXSyPG/hSBrWgk/PYfgqN6/ax4VuXp0jGnTWuynrqjGMpS3Yx2tl6P9CHjRrPwZINFWcbWlG5nzErKgYCNwSx5D/gGkrRM7h9wcwd6Msqkq06IUrL30pu+9lbel5d3xNnn4m4dNfgs9dXhzZ3VmBxIO2zajJrTwPPcFsY3+wlaPl/S9pdv/pbE5+fdj85MjDQb0vvJ0p72fYX8FLjIdzl+Ily2CRsyji2Qco67jd0j99+nXYbfWtdyPpjvS/6fDpT+ada/CMV3HQKeNc9zIoPwWPD1u/j6s1NIfLw3V2bfb+SKxUvpf1bxce3/u/9lxTQbP46+57l/BZcOyzaHVWp43795H1nDb7BEP515H6X9W8bHt/7/wD2K6Dj/jr7uxBZn8FNgZonDE8QMlTk3HKblCOw0DbqCGvZ3Pn5fWshY+mHJjL/AIjDjXzSrH40koy0CHi3K+pgWovwVur6kRdg9a4bJyDsy9BNU3Hn1b4vVbFi/TBp85f8VjTj/LWMvjurWeg3Y/dzpX3drUur/QI406Se9zdLtzldrebx8RbjmB77gMJbIT0/NW6YP0i8Gsz/ALjcr1TjWnv44+9jbmk5dvxNvmaqzGmM1oPTVutnMVewl/IWmxCtkKz68nhxjmedngHYufH5eS6BjZmPmQ7pi3Yzj1xrSVPcxc7c4V3bka0Yert4ICAgICAgICAgICAgICAgICAgICAgICAgICAgICAgICAgICAgICAgICAgICAgIDGOkeGMBc5xAa0Dck+QAXlajf3Cv0JuJHEnwbVqgNLYh+zvW8uC2RzfeyEe2T9oaD71p2o8K9NwfBjLuk+qPbyfFazvwi6x4b+gDw70f4NjPvtawvtALhbPg1g4b7kRMO5B37Pc4LnOdwy1DJ8HH2W6eTjr66/KlFrK/OXN4nR2iNMYPQfq9bA4elhqbHbGGhXZC3YnruGgbk79d1zrV539TsXKXp1lKtOmu3zLvTcitnMt3Jdfx4mzlxF2YQEBAQEBAQYlqzD43U8c9DK0KmUovBjfWuQNljcNtiC1wIIO58lt2m3buHSN2zOsZ8u2ldlfcvIWoTtbtyO2letztxF9AzhXrsSzUMdNpO+7YibDycse498Lt2bfwQ1dM03h/rWn7sbk6XYdU+X2qcfr2sRk6DhX+bHdr5OxyRxU/B+cRtCNkt4E19Z41nUmgPCtNABJJhcTv27Mc4/Uuv6T9Ielah9nlbbM/wDNxx9qnzpRqWVwfy7HhW/Dp5OX1OaMhjrWKuy07taanbhcWSwTsLHsPmCCNwftXToThdhS5blStK9NORrMo1jXdlxVUFUeiAgICAgICAgICAgICAgICAgICAgICAgICAgICAgICAgICAgICAgICAgIN8cC/Q+1pxl9XyUsX4u6ZkId8p3ozzTN233gj6GT+ES1v+Mey1DV+E2FpW9bj4dz8NOjz16PitZ3qQ87vvg/6MWg+DEMUmJxYu5ho9rMZACWwT58pI2jH1MA+vdca1PX8/Va/bT2Q/DTip+vpWM7krjbC15SEBEmb4+x61Tgk83NG+/3LjefY72yZ2+qrtWDf75xoXuunv6VysavhAQEBAQeXvDGOcewBJVSMd6tIpMZe8veXHqSdytspTdjustGm7HdFNMQa64r8AtDcaaRh1Rg4bVoN5YsjD+StRe7lkHXYfmndv1LYtJ4Qalos97Du1pT8NeONfR86cbF5en4+ZH7anH19LgPjt6BWsOGfrGU0uX6w08wFxEMe16AdSeeIfPAH0mbn3taF9BaBw/wNU3bOZ9jd8vMr5q9Hmr66tAztByMb7Sz4cff6uxy6uqNaEBAQEBAQEBAQEBAQEBAQEBAQEBAQEBAQEBAQEBAQEBAQEBAQEBAQSmmNL5bWedqYfCY+fKZK0/khrV2lz3H3+4AdyT0A6nore/ftYtqV69KkY06aoVrGPOfQf0d/QWwugm1s7roQag1E0iWGiN3U6jtum4PSV495HKD2B25lxbW+F97M3rODthb6/Gr2U9/wY+5flLwYurgAxoAGwHQAdgFztavSAgICDJtM2OenJF5xu3+BXOeElncyIXvxU+DpnBu/v4tbP4a+6v67U0tPbcICAgICCzysnhU3/42zVkMKO9e8ytaptnRBrY2VEBAQEHOPpF+hdpbjTDYyuIEOmtXHd/rsEQ8C0fdMwdyfzx7Q8+bsukcG+G2botaWcjbcs9VeWP8tflyeZrOo6LZzPtLfgz6+vz9r5p8SOGOpOEupLGC1PjZMdejO7S4bxzt8nxv7PYfeO3Y7EEL6b0zVMTV8emVhzpKFfXTyVp0V/fI5pk4t3Fn3O9HZViyyqgICAgICAgICAgICAgICAgICAgICAgICAgICAgICAgICAgIPcFiSrYjmie6OWNwexw7hwO4I+KDJLlODV1WXIY+JkGViaX26MY2bKO5miA+9zR27jp2KfIvOE3CTUXGbVsGB07W8SYjnnsy7thrRg7F8jgDsPcO5PQLFalqWPpViuRkS81Omteqjyc6QjvSfUXgP6PGmeA2A9VxUXrmYnYPXcvO0eNOe/KPzGA9mj7Tueq+f9Y1vK1m7vXOKFOSPRTtr5WMnclcbTWvqQgICAgIJXTc/h5DkPaRhHx7rWOENnuuJ3T8NdvybZwbv7mXK3+Knvpx9rK1zB04QEBAQEERm5OZ8cfuBd/w/wCCzmnx8GUl5j05ZI5ZdfiAgICAgwbi5wc0xxr0tNgtTUfHiO7q9uLZtipIRsHxv2Ox94ILXdiCFm9G1rL0PKjlYctlemnRKnVWn7rToY7Lw7Oda7nej208z5W+kF6Oeo/R+1L6pkmOu4Wy4+o5iJhEU478p78jwO7SfrG4X1hwd4SYnCLH7pZ8G5TnQ6adtPK5XqGnXdPnuy46dFf30sIxWKrYqlHmMxH4kT9zUok7OtOHTmPmIwe5+l2HmRtrEVqhsnkp8vflt2S0zSnd3IA1oAGwAHYAAbAI9ot0TEBAQEBAQEBAQEBAQEBAQEBAQEBAQEBAQEBAQEBAQEBBlnDLRWa1zq2nSwfPBYY5sj7g3DazQer3Ee73efZW1+/DGh3STEanqVnTMeWRe9FOmtep9QPR+xmntEYH5Ax9KClelkM89mOMMN2Tbq87dne5o6AfNXDuE1rKyb3fkpbYdX4f0aXo/CKOpy7jkeDc6OqtPJ5afr5tvrRG3CAgICAgIPEuXq4JovXbMNOtCQ581iQMjaN/MkgBUL2PLMtzx4021lStOJeYd7vbIhe6q0Yhrj01uDegrMlW7rKveuRucx1fFRvtkOB2LS5gLAQfe4LV8HgBwjzvCji1jT/Psh7q8fudYuapiWvH2+bjafzf4Urh7UlkZi9MaiyAaSGvmEEDXjfbcflHHYjr1G63PH+iHVp0+2yLcfNvS/tox0tes05sK1YTc/CwP8UirwyAjBOzp86S5w36EgV+h943Kz0Pobju+Hncfkt//tb14Qfhte/9FOH8LDOH/leGMb27dAzOlp3+01ypS+hu34uf/wDz/wD28pwgl/he/wDRmGI/Co6ImDPlXRuoKR6b+qSQWNjsN9uZ0e6wl/6H9Tj/ANPk25efej8KSXFNes+NCrbOkfTz4K6ufHENWDDWHjcRZetJXA+2TYxj/eWm5v0dcJcONZd779P8laS93O9zIW9XxLnj7PO2nX1DjdSGS1i8hVyNbflEtSZsrfd3aSFhu872DSlnIhWE6dEqbK+9s2LOE7W23WlfMuF4vRAQEBAQEGG8TNPYHW+mbenc9j4ctStAc8Ew3DDvuHAjq1wPUEdVn9GvZWDlQzMee7WPv8nm60ZYMM6Fbd6ng1fKz0lODWf4S63kGSlfkcTd3dj8iGcrHRjoIiB0Y9g6Fo6bdR0X1loOu2Ncx+6R4rlOdH508jkeraRd0q9uy44V5K/vpahWzsKICAgICAgICAgICAgICAgICAgICAgICAgICAgICAgICCR09p+9qnN08VjYHWLtuQRxxj39ySfIAdSfIKlcuRtQrKXJRaZOTaw7Msi9LZGNON3twp4YY/hbpiPH1uWe7Js+5c22dNJ/OGjfZo9317rSMrJlkz3pcnQ+dtY1a7q+RK9c4oU5tOqnb1s2Y90Tw9hcx7SC1wOxB8iCrGtIyjuyYOMpQlvR4q0ba0LrpuZYyjee1l9o2a89BMB/7veFzzVtJliS7tZ5nw/R1/QdejnR73yOK7T/AHfr109NPJmi1duggICDBuJ/GrRvB7HC1qnMw0nyAmGm3d9ifYgexG3ckbnqfmjzKy2n6TmapPdxYbfL0U89U4wlPmuL+KX4RXUWbM9PQ2Ij0/UO7W5C+BPaII+cGdWMP1HnXUtP4EY9rZLOnv16qcVPXy19y8jjx8Zy5rDiDqXX983NR5y/mp9y5puTue1hPflaTs0fUAAug42Hj4cd3HhSNPJRdRjGPNedYn1nIVsiC0/KFSKwdvzwOST+XG9XlXtEEiYgICCV0lViuaioMn5RWZJ402/bw2Avf/JaUohVWxWt8/p/PT5nEZe7h8nNK6V1ihO+F5cXcx6tIO2/kVaZOJj5kO55UKTp1SpSvxVbV2diW9brWlfI6W4WfhE9d6Slhq6tq1tYYwdHSuArXGjcdQ9o5HbDfoW7n84Ll+rfRxpmZStzBrW1P2o+qvHT0V4uptGLwiybXg3vDp6qu3OD3pMaB43QxswGYbFli3mfh720NpnQE7N3IeBv1LC4LhmtcGNT0OW9lWtsPxx44+vo9Oxu2HqeLnfd14+qvK2stVZgQEBBF5fLikPDj6zn7mj3n61f42N3XwpcnxVrNnf8zGHvLyXOO7j1JPclZ6lN1l6U3WL8SOHmH4paPv6dzcXiVLTPZkZt4kEm3syMJ32cD1Hl5Hosnp2oXtMyoZWPXjp76dVfJVZ5uHa1CxLHvclfd5Xyw4s8Lcxwh1nc0/mI93RHngtNBEdmIn2ZG7+R93kdwvqHS9TsavjRyrHpp1V6nBtQwLunZEse96K9dOthyy7HiAgICAgICAgICAgICAgICAgICAgICAgICAgICAgICDs70aeD40TgBnsnBtnMkwFjJG7OrQHYhux6hx7u+A8itQ1LL7rPuUeSjhfCrW/rC/3rZl9nCvtS6/NTo9bdqwzQxB6Y90Tw9hcx7SC1wOxB8iCo1pGUd2RGUoS3o8VaNtaF103MsZRvPay+0bNeegmA/wDd7wueatpMsSXdrPM+H6Ov6Dr0c6Pe+RxXaf7v166emnkzRau3RRt2oaVaWxZlZXrxNL5JZXBrGNA3LiTsAAO5K9jGVyW7Hjqk4o9IX0+2U32cBwzLJ5W7xzahljDmNO+x8BjgQ7+G4be4EbFdW0XgZt3cjUvY/wDavyou7djxpOH85ncjqXK2cplrs+SyNl3PNasyF75Dt3JO57DYfUus2rMLEI27MaUjToovaU3ViqqYgnZj6/ouu7feTHW3REbf3uYczev1Ojf96IdKCRMQEBBPYHelhM5kN9nGFtKPp3dKdzsf4Ebx8UQqgUTEFWpbmoWorVWV9exC4SRyxOLXMcDuHAjqCCNwQoSjSVKxlTbSrylZUrvRdlejx+EDyum5K+D4lPkzGJDQyPNsaXW4OveUD91bt5gc/wDDXGOEf0eWcmlcjSfAufg8Wv8AL+Gv+3zNy07hBO19nmcdOvp9PX8fO+gWA1DjdV4irlcRegyWNssEkNqu8PY8e8EL54yca/iXZWciFYzpy0q6DauwvQpct120qklQVkXl8uKQ8OPrOfuaPefrV/jY3dfClyfFWs2d/wAzGHvLyXOO7j1JPclZ6lN1l6U3RExBp70muBkHGrQcsNaOKPUmPDp8bYeANztu6Iu/NeBt9Ttj5LbuDOuS0XL3pfdS4pU+fnp8OJrWuaVHU8fdj95Hm9npfL67Snx1yepaifBZgkMUsUg2cxwJBBB7EEbFfTUZUnSk6V20q4XKMoVrGXLRRU3ogICAgICAgICAgICAgICAgICAgICAgICAgICAgINw+jTwvGvNYfKV6Lnw2JLZZA4Hlml/vbPcQCOY/V0PdYjUcnuFrdjy1aPwq1f6vxO426/aXOLzU6a/Kn6O2lpzg4gICD0x7onh7C5j2kFrgdiD5EFRrSMo7siMpQlvR4q0bMwHFShWw1mXUFtlL1KEyyWZOjXsaNydh9LYdh38loWoaFdjdjLDjWVJV5Or9Pg7BoGu/WEY4+R97/V+vX6/N8/PSd9LbLca782Gw75sRouGQ8tUO5ZLpBO0k23l5iPsO53O23U9A4N2tKj3a94V2vT+HyU7XRrVrc53K55W6LoQEBBO6V/bceXxu5/bdN7mNA3Jki2lG31kMcPilEKoJExAQEE9k/2jpXD1AXB9l0t6RpHlv4cf3eG8j+GiNOcgUSEBAQbj9Hb0mtSej/ng6pI7J6bsOHr2Glk9h47F8Z/vbwPMdHdnb9NtN4ScF8ThDY+08G7Tmz+Veunw6GW07U7unz8HjhXlp++l9R9J8WMHxD0hQz2m7frda7GHN52Fr4j5h7T2cD02+PUd/lzJ0PL03Klj50N2tP8Ad5aeR13AuWs+HdrMvB/fE8veXkucd3HqSe5KuqU3WxUpuiJiAgIOEfTv4IjCZiLiBia7vU8i8QZRsYJbHPtsyU+4PA2PYcwHm5d04Da33xalpt6vHHjh5umno+Hmco4V6X3Kff1uPFLnefr9Px87kVdXc+EBAQEBAQEBAQEBAQEBAQEBAQEBAQEBAQEBAQEHutWluWooII3SzSvDGRtG5cSdgAPeSvK13fCU5ypClZS4qUfQvhVoOHhzojH4ZnK6wxviWpR/fJndXH7B2H1ALQcq/XJuyuPmvWNRlqebPIlydHkp0MtVsw4gICCnatQ0q0tmxKyGCFpkkleQ0MaBuXEnsAEpSVa7sUoQlclGMY7a1cTca+PN7X+oWRYexNSwVCXmrBhLHTPB6SuHf7Aew+tbpg4ccaO9LnO9cHtAhpVrul7juy5fJ5KfOrCLlODV1WXIY+JkGViaX26MY2bKO5miA+9zR27jp2yjcORjCKggICC8wWSOHzNK8A4ivM2RzQduYAgub8R0RCr3qHG/I+dv0hvyQzOYwn6Td/Zd8W7FCiwRMQfscT5pWRxhz3vIa1o7kk7AIJrWcrfxgnqxP54aLWUoz7xE0MJ+LgT8UqhRCImICAgyHFYqtiqUeYzEfiRP3NSiTs604dOY+YjB7n6XYeZBTrVnPBn0i8/wp1ycwZX3sZcc1mQxoIaySMdG+GOzHMHzdvs7LWte0OxrmP3OXFcpzZdX6dbPaRqt3Sr29HjhXnU6/wBX020lqvF6307RzuGstuY29EJYpR0Ox7gjuHA9CD1B6L5lzMS7gX54+RHZONdlXdMfItZdqN6zLbSqYVmuhAQEEHrbSOP17pTKafykfiUchA6CQebdx0cP8YO2I+sK+wsu7g5EMqzyxrt/fnWmVjwy7M8e5ySo+R2ttI39Batyunsm3lu46w6B/kHbHo5v+KW7EfUV9Y4eXazseGVZ5JU2/vzPnrKx54l6ePc5Y12IRXi3EBAQEBAQEBAQEBAQEBAQEBAQEBAQEBAQEBAQbs9FTQv4z6+dl7EfPSwrRMA4bh07txGOo8tnO+0BYbU7/c7Pc48smg8MNQ71we94865xf6acvZ6auz1qDhogICAg5c9Kri+6Sd2i8TO4Rs5XZKWM/Od3EW/uHQu+vYe9bJpmJ/3EvR2us8D9FjGP1lkR/k/9uxzOtkdXVadyehbis1pXwTxODmSNOzmnyIKDIrlODV1WXIY+JkGViaX26MY2bKO5miA+9zR27jp2KfIxhFQQEBBO6nb63Vw+SA/tmo2KQ77kyRHwzv8Aa1rHfFEKIJExBOaKia3UEVt7HOioRvuv2/8AxtLgPi4NHxSiFUG97pXl7y573EkuJ3JPmSUTEBAQZDisVWxVKPMZiPxIn7mpRJ2dacOnMfMRg9z9LsPMgp1qicrlbOavSW7cniSv2HQbNaOwaAOgaB0ACPaUWiJulPQ19IF/DnVUelczYP4t5iYMic8+zTsk7Nf9THHYO8h0d5Fc54YcH/rLH78x4/awp7Ue2nR6m6cG9X7zvd63q/Zyr6q/r0+t9FF89OyCAgICDiD8INwx9WvYXXdOH2LAGOvkfngF0LjsPMB7dz+Y0LtfADUt6F3T7leTwo/3fKvrcu4X4O7KGZHp8Gvy/fmcbLsDnAgICAgICAgICAgICAgICAgICAgICAgICAgICDuf0adIjSvCvHSvaBayhN+UjruHgCMf7gadveStK1G73XIr5OJ8+8Ks3vzU5x6IeDT0cvv2tqLGNREBAQYXxf4gxcNtC38tuw3XDwKcb+vPO4Hl3G43A6uP1BXmJY75u0j0dLOaLpstVzYY/icsv5afvY+ft23NkLU1mxI6axM8ySSPO7nuJ3JJ95JW9UpSlN2L6PhGkIRtxpspRSUlUQVadyehbis1pXwTxODmSNOzmnyIKDIrlODV1WXIY+JkGViaX26MY2bKO5miA+9zR27jp2KfIxhFQQEE7Wb69oy5Hyt56Ftlhp8+SQeG/wDlMiRDpQSJiCcxzfUtJZW2R7duWKix2+3sg+LJ0+1kY+KIeMg0TEBBkOKxVbFUo8xmI/EifualEnZ1pw6cx8xGD3P0uw8yCnWqJyuVs5q9JbtyeJK/YdBs1o7BoA6BoHQAI9pRaImICD6YeiBxlfxW4Zx1MjN4uoMHy1LRJ3fNHt+SmO533LQQSe7mE+a+beF+j/VWf3W3H7O7x08lemn76Ku2cHNS7/xN25Lw4cVflX99LfC0ZtggICDBuNugWcTuFuo9Olm89mqX1j16Ts9uM+/5zRv9Szei59dM1C1ldFK8fmrxV9zFapid/YV3H6a04vPTjp73yQex0T3Nc1zHNJBBGxB8wQvq+ld58+C9BAQEBAQEBAQEBAQEBAQEBAQEBAQEBAQEE1F+L1qFjZhfx0+zWmWMssRk7AF3KeQjfv3d/wAEQ40tprh83VOocfj8dl6dxlqxHC4B5hma0kczuSQDfYbn2S5ebJyp4FNtepY52XHBxbuRLkjGtfU+g9aCOtBHDC0MijaGNaOwaBsAPguf3rV21LdvRrGvlpsfL9Z90lvb23aqKg9EBAQca+lfrt2otcx4OCTejh28jwD0dO4AvJ67HYco+o8y27S7Hc7XdOmXwdw4Haf3thd9S51z+mnJ2+po5Zp0AQEBBVp3J6FuKzWlfBPE4OZI07OafIgoMiuU4NXVZchj4mQZWJpfboxjZso7maID73NHbuOnYp8jGEVBBOaN2nysuPdty5GvJUHN25yOaP8A/Y1iUQqg0TEE5qACnh8HQ2Ae2B1yXbvzSncb/wCjZGiFEGiYgyHFYqtiqUeYzEfiRP3NSiTs604dOY+YjB7n6XYeZBTrVE5XK2c1ekt25PElfsOg2a0dg0AdA0DoAEe0otETEBAQbe9Ffii/hdxfxNiWVzMTknNx15u+zRG8gNedyB7DuVxP5vN71qXCjTKapp04xp4cPCj56dHppxefY2DQc/vHOhKXMl4NfT2VfUpfMLvAgICDw97YgXPcGNHck7Be0pKXgxHy+9IjhnFpXjNqqP5Ro0cXPbN2u6aYPc5k3tkNjjDnbNc5zRuB27+a+puDmXXM0qxcly0pu1/08X6uBa9iyw9Su293lrtp6eNrjk05Q7yX8vICOkYbVjI+087iPg1bIwPGgnlrnktbyNJOzd99h7t0TEBAQEBAQEBAQEBAQEBAQEBAQEBAQEBAQbh9FbBNy/FWKy9pLMdUlsg+XMQGDf8A7wn4LMaTDfydvVRzXh/l976NK3H+JKMf7vk7Ra4jt1W6XLcLsd25GlaeV8xRnKHNrsexIR9f2rXMng3p2T4m7X/Lxe7k9y+hnXqc7jehKN+oWrZPA2fOxbu3yS7adi/hqMJc6Ox7D2nzWrZOg6lic61WtP8ALx/DjX9vJsz5skfqTOQaZ09kctZ/cKVeSw4e8NBOw+s7bLDRtSldjb6drJ4tiWVehj2+WVaU9b5vZTIz5fJW79p/iWbUz55Xe9ziXE/eV0CNKQjGMeh9Q2rVLFqNu3yRpsp6FspK4gICAgq07k9C3FZrSvgnicHMkadnNPkQUGRXKcGrqsuQx8TIMrE0vt0Yxs2UdzNEB97mjt3HTsU+RjCKirStyULkFqE8ssMjZGE+TmkEfxhBJaurR1NSXxBy+ryuFiHbt4cgEjB/uvCVQosMbSfk8jUpx9JLErYmn63EAfzomvNVX2ZLUN+eEg1/FMcO3bw2jlj/AJLQlUKItE2Q4rFVsVSjzGYj8SJ+5qUSdnWnDpzHzEYPc/S7DzIKdaonK5Wzmr0lu3J4kr9h0GzWjsGgDoGgdAAj2lFoiYgICAgIPrD6PevDxI4OaYzckniW3VhXtOPQmaMmN5P2lvN8V8ra/g/Vup3sePJt2081eOnY79o+X35g2r3Ts2V89OJnc2VqV/nTs39zPaP8W6wsbF2Xis9G1OfNij5tTRt/coC/63EN/m3V3HCl40lzHEl40lhNnbc3QPbGNtiIxt/GdyruONaj4q6jiwj5VjLI+Z3M95e73vJJ/jVxSkY81cxjGPNi409OzTba2o9M51kZ5rdWSpK8A8u8bg5u57bkSO+76l13gVk71i9j9VaV9f8A8cZ4e427kWciPjUrH1cfzctrpDlogICAgICAgICAgICAgICAgICAgICAgICAg6b9DXEuEOp8m4DlcYK0bvPcB7nD+Ni2jRIc+55nCPpMyOPGx/5pV91KfN0wtocLEBAQam9JvVkmmOGb2QhhmyFqOsGyRNkYWjeR27XAgghm3b6SwGsRtdxjKVKVrt4q7OR076P8aWTrFJbeK3Gsv7fnt9DkL5bxN3f17Bsie4jebGzOhP28rudvwAatOfTWw+SMLf39SzJqPJ2bDk4Cz7ns5h8SGobVObRmXZGZoavr8AJHjUJG2GfaSwnb47JsNqGc0sJa4bOHQg9CCETEBAQVadyehbis1pXwTxODmSNOzmnyIKDIrlODV1WXIY+JkGViaX26MY2bKO5miA+9zR27jp2KfIxhFRO5w+v4HB3t93sjfRl6ecZ5m7n+BI0fBEKGj96t25kt9hj6ks7SR/fCOSP+XI0/BKFUEibIcViq2KpR5jMR+JE/c1KJOzrTh05j5iMHufpdh5kFOtUTlcrZzV6S3bk8SV+w6DZrR2DQB0DQOgAR7Si0RMQEBBK1dJZe5X8dlCWKvtzePZ2hj2/hvIH8abENqucHjKO/r+che4bfkcbEbDzv3G55Wfc4obXo5XB0dxTw77jgQWy5KcuH/dx8o+BLke7Kut/Qm11PndP6kwc4iiZSsR24Ya8TY2BsgLXABoHYxdSevXuuR8NcaMcizlddKx9XH83ZuAV+MrN7Hl4taS9fF8nTC5w6uICAg599NvDHIcJal5vzsfko5HE/mOa5hA/znNW9cDr3c9Qlb/FGvu2Vc74cWO6abG5+GVPftp2OFF2lwgQEBAQEBAQEBAQEBAQEBAQEBAQEBAQEBAQdheiLj3VuGdyw7b9s5KRzdvc1jG9fiHLctGju49ZddXzX9I17f1aFv8MKe+sq9jeKzzlAgICDmX0zck8nS+Pa7aP8vO9vTqfYa0+/p7X3rVtblzI+d3f6MrFN3LyOnwafGtfk5mWsO6CD3DPJWlZLDI+KRvVr4yWuB+ojqgmW6zyT2sbeMOXY3cAZCETO2PfaQjnHwcm1DYNvafvACxjLOOft1koTeIzf/q5Nz/LQ436dO07e5x2cpz7DcRW960m/u9rdn8tDatcjpjLYqPxLVCaOH/74bzRn7Ht3B+9DajETVadyehbis1pXwTxODmSNOzmnyIKDIrlODV1WXIY+JkGViaX26MY2bKO5miA+9zR27jp2KfItsUfXdL5in1L65jvxtA36A+HJ9faRpP8AAR7XlIv2houV25EmRuCMDbvHC3c/Aukb/ufah0veKxVbFUo8xmI/EifualEnZ1pw6cx8xGD3P0uw8yDytUTlcrZzV6S3bk8SV+w6DZrR2DQB0DQOgAR7Si0RNf43T+SzHWlQnstHd8cZLG/a7sPiUQ2r78V46mxyWYoUupDoopDZkH1bRhwB+1wQ2nrGnKBHh1L2VeN93WZBWZv/AAGcxP8AvhDjG6yuVtvk6vTxGwLQ6nABJsf/AMjuZ/8AKTabEPcvWchMZrViWzKehkmkL3bfaSSiakgIOhfQjyj6XFi7T5tormMkBZ5FzXscD9oHN960ThjajPT43OmMqe+lXQuA16UNSrb6JRr7q0/V3QuLu8iAgINVelFjTk+BWqYwQHRRxTgnf6EzHHt7wCFsvBu53LVbMvPT10q1PhVa7ro96PVSlfVKlXznXfnzgICAgICAgICAgICAgICAgICAgICAgICAgIO2vRdZycH8cdtuaec77d/yhG/8S3nSf+lj6Xyzw9rva7d80f6W2Vl3OhAQEHIXphW5JeIeKr8+8UWMY8N2HRzpZAevfqGtWm61X/iIx8nzq+kPo2t0jpV2501uV90Y9tWiVgXWxAQEBAQXOOyt3EymSjcsU5Dtu6GQsJ+3YjdENiU/G2S3v8pY+hk+YguklgEch/0kZaSftJTabDfTd/fcX8PIT025bUQHx5HAf7yHGrU9PWorcVnCZWncnZJvF4M/gzAjqCGSBpJ+obo82spxmFfkszFPLSmxV+eOSvfoujMTZY3tLHTxggAgcwc5o7bcw6dpvNqnb018nw4hl2pNddUqDwMXE0ukszPJfI4hu5DGl4aT58nKPMqOx5tY/l8HlcjdluZu5TxkrgDy2pg1zW9g0RM5ntAA2A5V4lSq0dX07Q357N7LydNmwRitH36+27mJ/wBwI98IdqiOrzDG4ihS6gtkkiNmQfGQuAP2AIbEfks9kcxy+vXZ7LWndrJZCWt+wdh8AhsWSJiAgICAg256KF19XjzpoNe4Mm9YieB9IGvIQD9XMAVqvCeEZaTd8m7/AFUbbwSnK3rVny739NX0RXBn0cICAgwbjnD43BzWTd+XbFzu+5hP/BZjRq7upY/81PiwOu03tKyf5JfB8y19FvmIQEBAQEBAQEBAQEBAQEBAQEBAQEBAQEBAQdu+jDJ4nBvEt225JZ2/b+Wcf+K3nSq/8JH0/F8r8PI7uvXfLSP9NG1ll3PBAQEHHfpfM5OJtA/nYmI//tmH/BaZrNP+Ij5vnV9KfRvLbo8/Jcl/TBpBYJ1cQEBAQEBAYxz3ta1pe5x2AHUknyCCbh0ZlSwSWYG4yFx2EuQkFcHpv7IeQXfAFNiG17GLwdLY28w+48EgxY2Akf8AeScv3hrke7ZM+0HlIsSce6KtPTq2ZeWrBPcfLJMN/alLQWsaxo3JdyEns3zK9opVXmq9S/jLX8SGvLOX1GWpKUNuSF743NBL2cpLXcpDg5pYT03HToFSlGtDR0/e3NfI2cY/YbR34fEZv/1ke5/kLxU4347RWSk3NHwMuxo3Jx8zZX/GMHnHxamw2oaxXlqTPimjfFK3o5kgLXD7QeqJvCAgICAgICDavossL+PelA0cx8SwfgK8pP8AEtX4S1/5Te9H9VG18FKb2tY/+r+mT6MLgj6QEBAQYTxteGcH9aFx2HyRZHX3mNwH8ay+j0/5lj/zx+LB65X/AJZk/wAkvg+ZC+jHzAICAgICAgICAgICAgICAgICAgICAgICAgIOzvRQuttcJ2RA7mremhI222JDX7fX0et20iW3G81avmH6Q7W5re9+KEa/GnyblWacyEBAQcq+mTREWf03d5QDNVlhL9huQx7SBv36eItT1uPhwl5H0H9Gd3excmz1SjX10/8Ay52Wtu0CAgIJShpXLZKITQUJvVyN/WJQI4tv+sds3+NNiG1cu09Qp83r+crMcBv4VBpsv39245Wfy0Np8o4Clv6rip8g/YbSZCctZv7/AA49j97yhxvyXWmUAeypLHi4nHqzHxNg+Bc0Bx+JKbTYhZJn2JHSSPdJI47ue4kkn3klE0/isVWxVKPMZiPxIn7mpRJ2dacOnMfMRg9z9LsPMgp1qr47J2b5zuduHxJoahgjIPI1jpfyTWtA6ABheQB7kNik+3MzTWHyNV7oLWOsyVfFjOzmgnxYz0/xnSo9VLlODV1WXIY+JkGViaX26MY2bKO5miA+9zR27jp2PORjAJaQQdiOoIRUTMOssvHCIZbfrtcbfkbzW2Gbd9gHg7fDZNqGxV+WMNfJ9ewja73EbzYyYx7D+A/mB+HKhsfgwmJu8vqWcZE9xIEWRhdCQPL2m87fiS1Dao2dIZeCHx203W6/X8vTcLEffbq5hIHxTYbUQiYgICDePoaY1t/jZWncwE0qNicE/RJAj3Hwk2Wl8Lbnc9MlH8UqU+fybzwLtd01aMvwxlX5fN34uIPoIQEBBrn0i77MdwS1fK8hjXUzCCe273NYB08yXdFn9AhK5qdmPl2+rjazwkuRtaTkSl+HZ6+J82F9CPmoQEBAQEBAQEBAQEBAQEBAQEBAQEBAQEBAQdWehvk2Sab1DjwfykNuOxt9UjOUf+mVtmiy8CcfK+fPpLsVjl42R0VjWns12/3Oh1sji4gICDQ3pf4Q3dDYvJsjDnUbvI5/TdkcjSD19xc1gWv6zDbZpLqq699G+V3LUbuPKvPj7417K1co4/C5DMOIo0p7ex2cYYi8N395A2HxWnvorakfxU9UP/SeUoY7Z3K6PxfHk7b/ADYg7b4lqbDaNl05Q25Yr+XkBO5kc2tGfd0HO4j4tQ4z8cLNTb5Np0sUACA6tAHSf94/mf8AcQm02Iq7kreUl8S5bmtyfnzyF7vvJKJrdAQEGQ4rFVsVSjzGYj8SJ+5qUSdnWnDpzHzEYPc/S7DzIKdaonK5Wzmr0lu3J4kr9h0GzWjsGgDoGgdAAj2lEjbb6loylFsPEv2n2XEfO5IxyM3/AM50qHSae2uYrOY923M+uLcW/fnhPMdv9G6VCqIp3J6FuKzWlfBPE4OZI07OafIgomyK5Tg1dVlyGPiZBlYml9ujGNmyjuZogPvc0du46dinyMYRUEBBUq3J6MwlrTy15R2fE4scPiNigmBrO/NsL7K2XaBy/t6EPft/1g2f/KTahsfpt6dv7+LSuYuTbYOqSiePf38j9j/LQ4z8Wq1xx+TczSsnptFZJrP3Pl7ezPueUNqyyWncph289yhYgi6bSmMlh92zhuD8ChtdOeghp4vyuq84+PpFDFSik2785L3tH2eGzdcy4a3/AALOP11rL1cVPjV1rgDj713IyOqlI+vjr8KOwVyl2QQEBBpD0x8qzHcEL1d7tnXrleu0fnEP8Xb7oyVuPBO1Kep0l+Gla+7Z82i8M7sbekzj+Ksae/b8nAK7k+fhAQEBAQEBAQEBAQEBAQEBAQEBAQEBAQEBBvn0P8yaeuMrjD0bdpeIOvd8bxsNv4L3LPaNPdvSj10ci+kjF7rp1rI6YT2eiVO2lHXS3J84iCys5ilT3EtlgcOhaDzOHwG5V1bxb93mwqvIYl+5yRRNnWldm4ggfKfe8ho/4lZO3pN2X3kqU97I29Mr/El6mF8Rcne1PpDK0Y4oOd0JdDG+FsjTI32mbh4I+cB5JnaNauYl2MdtZ7OLz0bZoFLWmahZyOqvHXyV4q+6rjPJajyeYby3L888fTaIyEMb7tmjYD4BcSfT+xHomICAgICDIcViq2KpR5jMR+JE/c1KJOzrTh05j5iMHufpdh5kFOtUTlcrZzV6S3bk8SV+w6DZrR2DQB0DQOgAR7Si0RNO6zd4OWjx4ILcdBHT6Db2mjeT/wDY56VQottL5BmL1DQsS8vgCUNm37eG72Xj/dJQqs8nQfjMlbpSHeStM+FxHmWkg/zIPFO5PQtxWa0r4J4nBzJGnZzT5EFE2RXKcGrqsuQx8TIMrE0vt0Yxs2UdzNEB97mjt3HTsU+RjCKggICAgILzHZnIYhxdRvT1CerhDKWB32gHY/FENjrzgHqLM6d0LWsOfCJshI63K31djQ/fYNJ5QCSWtHXdaRrODj6he3r1OOlNm19a8BNAs2tBtXL0dkrlaz9FeKP+2lKtw0OK/YXqH2vgd/wP61pd/g1/g3fX207G33dEl/Dn62SUNdYXI7AXBA8/RnBZt8T0/jWBv6Nm2PE208nH+vuYq5p2Va50Nvm409FIyZgfG5sjD2cwgg/ELDyhW3LdlHZVjq03XpRHKXp4Z/w8TpTCNG5lmmuvO/zeUNY3p9fiO+5dN4E2N6d7I6qUp6+P5Ucl4fZG7ax8frrWXq4qfGrj9dWceEBAQEBAQEBAQEBAQEBAQEBAQEBAQEBAQTFbR+WsV2WH1vU6ztiJ7sja7CD2ILyNx9m6bENrMOF17G6C1/h8pLmWWp4rHhOhoxOc0te0sPNI/lAA5vIOWR0+W5lW+Pp2evia7wiwfrHSsjH647aeePhU+Dre1rO1KSII44B7z7Th8eg/iXabelWo/eSrX3fv1vmGGnWac7bVE2spbuAiaw94Pdu+zfu7LJ28aza+7jRfwtQt82OxbK4VBAQcl8VNNfivrW/WaNq8x9Zh/gPJOw+x27fguEa5hd4507fRXwqeav72Pozg/n9/6fauS5aeDXz07abKsTWBbIICAgIMhxWKrYqlHmMxH4kT9zUok7OtOHTmPmIwe5+l2HmQU61ROVytnNXpLduTxJX7DoNmtHYNAHQNA6ABHtKLRE0xo+syzqKkZv7XgcbM2/bw4wZHD4taQlEKou5akvWp7Mp3lmkdI4+8uO5/jKJqaCd1gfXLVLJA7+v1I5XHbYeI0GOT73Rl3xSqFEEiarTuT0LcVmtK+CeJwcyRp2c0+RBQZFcpwauqy5DHxMgysTS+3RjGzZR3M0QH3uaO3cdOxT5GMIqCAgICCT0xgZtT6gx+Lg357UoYSPot7ud19zQSqVyfc4SkyukadPV9Qs4NvlnKlPNTpr6KbauzqtaKlWirws8OGFrY2NHYADYD7gtTrXelvPvKzahYtRs247KRpSlPNRXUVYQVal+zQfz1rEtd3mYnFpP3Klcs2rsd25GlaeVRuWYXfvI0qyOhxIzNPYSSRW2e6Zo32+1ux+/dYO9oOFd5sax8367WLu6Rjz5u2LmD0kNVY/iRxGlfLk/kufHVo6bYZ4nPgJBc8kPZuQd37Hdo7dyty0HT46dh9yjXbtrtfJXDu7/zu7jxrtpbpSPu2199dnoaqfovKOa99SOLKRN23fj5Wz/e1pLh8QFsWxz7ag3NLCWuGzh0IPQghExAQEBAQEBAQEBAQEBAQEBAQEBAQEBAQHvc927iXnYDcnfoBsB8AgIOwdB58an0jjMjuDLJCGy7bj8oPZf0P+MCvoHS8vv7CtXumtOPz04q+980axh94Z13H6KV4vNXjp7k+sowwgICDWXHfRztQaaZkqzOa5jd3loHV8R25h8Ng771pfCfTu+sbvi3zofDp9XL62/cEdTph5fe9yvg3P6uj18nqc2LjzuQgICDIcViq2KpR5jMR+JE/c1KJOzrTh05j5iMHufpdh5kFOtUTlcrZzV6S3bk8SV+w6DZrR2DQB0DQOgAR7Si0RMQT2E/aWns5e3LHyMjoxHbuZDzO/kxOB/hohVAomIJ0739FsO7zJjrhbttuBHK3cfAOiP++iHSgkTEFWncnoW4rNaV8E8Tg5kjTs5p8iCgyK5Tg1dVlyGPiZBlYml9ujGNmyjuZogPvc0du46dinyMYRUEBAQb49HTRvhQ2dSWGbmTevV392/tuH2kcvwKwufd/hxfRX0XaFuwnrF6PL4MPN41fX4Poq3gsM+gxAQEFpk8hDicbbvWDyQVonSvP1AEn+ZTjHelurPMyoYOPdyr3MhSsq+im1xVlMhJlclauzfutmZ8z9u27iSf4ytujHZSkXwPl5M8zIu5VzlnKsq+etdq3Y9zHtc1xY5p3BHQgjzCktgkuJJO5PUkoCAgICAgICAgICAgICAgICAgICAgICAgICDd/o56nH/SGBld3/bUAPwa8D+SdvtXSeCGbz8OX81Pn8nKOG2B93nR/lr8afP3N4rpjkwgICDy9geC1wBBGxB6ghK03k6V3fCi5W4r6EfonUTxCx3yZbJlrO8m9erPtG/3bLhuuaXLTsnwfu5ccez0fB9BcHtXpqmJ4X3keKXb6fiwpa42sQZDisVWxVKPMZiPxIn7mpRJ2dacOnMfMRg9z9LsPMgp1qicrlbOavSW7cniSv2HQbNaOwaAOgaB0ACPaUWiJiAgnctvQ0xhqW5D7BlvyNI/OPhs/kxlw/hohRBImIJ3SX7bkyON2c/16nI1jQdh4jNpWfEmPlH2pRCqCRMQEFWncnoW4rNaV8E8Tg5kjTs5p8iCgyK5Tg1dVlyGPiZBlYml9ujGNmyjuZogPvc0du46dinyMYRUEGQaG0fZ1rqKvjoOZkZPPNMB0jjHd32+X2q3vXY2obzZODuh39f1CGJb4qcsq/hj01+VPK6+xuPr4nH16VWMRVq7BHGweQA2C1eUpSlvSfb+Li2sHHhi48dkIUpSlPJRdKC6EBAQap9IXVAxWlYsTE/axkZPaAJBETSCfvdyj6xuspg296e91ONfSdq/eemR0+3Lw71eP+WPHX112U8tNrm1Z98riAgICAgICAgICAgICAgICAgICAgICAgICAgIJTS+em0vqChlIBvJWlDuX84dnN+IJCvcLJlh5EMiPLGv/wB9zHZ+JDPxp40+SVP/AJ73YeNyEGVoV7tZ3iV7EYkY73gjcL6Ds3YX7Ub1vkrTa+ab9iePdlZucVY12VXKqrYQEBBB6x0lU1pgp8dbG3N7UMu27opNujh9/X3hYzUcC1qOPLHueivVXrZnS9Su6Vk0yLXpp106nJmotP3dMZefHZCLwrER297XDyIPm0+S4Rl4l3BvSs3o7K0/e2j6Iwsyzn2Y38eu2lf3sr5UhisVWxVKPMZiPxIn7mpRJ2dacOnMfMRg9z9LsPMi0XdaonK5Wzmr0lu3J4kr9h0GzWjsGgDoGgdAAj2lFoiYgIPdevJZsRwxMc6WRwY1o7lxOwH3oJfWUzH6itwwlxgqctSLc7+zG0Rgj7eXf4pVCiFRMQXeHyDsRl6d5g5nV5mS8vv5SDt8eyIVVtS41uH1Bfpx/uMcp8I777xnqw7/AFtIKFEciYgIKtO5PQtxWa0r4J4nBzJGnZzT5EFBkVynBq6rLkMfEyDKxNL7dGMbNlHczRAfe5o7dx07FPkY/QoWMnchqVIn2LMzgyOOMbucfcFGUoxjvSXeNjXsy9DHx41lOVdlKU6XV/DLh/DoLBCJ3JJkbAD7Uw7E+TQfzRv/AMVrORfrfn5H2bwR4M2uDWD3OWyt2fHOXl6qeSn6syVo3kQEBB4JDGlzjsB1JPYBHla7vhSci8UNX/jlrC5cjfvTj/IVh5eG0nZ3xO5+K2nGtdytUj0vibhfrf19q13IjL7Ongw/lp0+mu2vpYorppggICAgICAgICAgICAgICAgICAgICAgICAgICAg3r6PmtvGry6bty+3HzTVC492/SYPsPUfafcuncE9S3oywbleTjj86fP1uScMtK3ZU1CzTl4pfKvy9Tda6O5UICAgIMQ4gaTxOpooH3KzJ7tfd0JJLQfMNeR1LSe4+5a/q+k2tVt7vJOnJX5eZuGg6nf0y7vfw68tOvy0836ebmXVzMpHnLAzDXMuDYFu2zQ0dAGAdOUDtt0XFMrGvYd2tm9TZWjumNkW8q3G9ZltpVEK1XggICCc0YwMzfrxa1zMdFJdIJ23LBvGPi/kCUQqgyS4kk7k9SSiYgICCd1I31vHYTIgAeNUFd+358J5Ov8AmeGiFEEiYgICC7w7bzsnW+TfE9f5x4Pg78/N5bbL2Eazlux5Urdud2cbduO2tXUPD/QVLByfK1qnDFn7EY8bwuscbj38Mdmk+e3w6L3WNLysazS9yw6dnR+j6W+j7SMLTJSlkceTLkr0Up+GPl669PQzxaU7qICAgINX8dtc/i7p35KqybZDIgsJB2McPZzvj2Hx9yyWFZ7pPelyUci+kXhD9Vaf3jZl9re4vNDpr6ebT09TmdbC+TxAQEBAQEBAQEBAQEBAQEBAQEBAQEBAQEBAQEBAQXOLydjD5CveqSGKzXkEjHjyIO/3e8KtZvTx7sb1uuytK7VrfsQybVbN6O2kqbKuudEaura00/XyNfZshHJNCDuYpPMH+cfUu96ZqENRxY3o8vTTqq+c9W027pWTLHucnRXronllGFEBBZX77ajOVvWU9h7vrK8rVeWbO/4UuRAve6V5c47uPUkr1lEFqvR+P1fR8G2OSZm/hWG/Pj/WPqKw2paZj6na3b0eOnJXpp++pl9O1PI0y7vWeSvLTor++tofVeiMlpCzy2o/ErOO0dqMEsd7vsP1Fce1LScnTZ/bU2x6JU5P08zr2narj6jDet14+mPSx9YRmxAQTlEeo6PydghvPdniqMP0uVv5ST+UIkQ8ZBomICAgnae13R2QgO3i0bDLbPfyPHhybf5wiRDpQSJiAgmNL6Syerr4rY2uZT055T0ZGPe4+X86ucfGu5Mt23Ff4WBkahPuePHb5einndF6B4aY7Q9fxBy2sm8bSW3DsPMMH0R/GfNbxhYEMSnXPrdd0rRrOmR3udcry17OpmXbqO6yVaRlHdk2GlZRlvRXkE/idD87+dcr1vRJYcpZGPH7P+n9HT9F1qOXGOPkS+06K/i/VXWmtxEBBH57N1NN4mzkr0girV2lzj5k9g0e8k9AFVhCVyW7FjdR1DH0rEnmZUtkIU2/pTy15KOP9Waotavz9vKWj7cx9iPclsbB0a1u/kB/H1Wz2rcbUN2L4f1rV8jXM6edkcsuSn4adFKeb314+lDquwggICAgICAgICAgICAgICAgICAgICAgICAgICAgICDMOGev5tC5tsri6THT7Mswjr7Pk4f4w3+I6LYNF1WemZG9/DrzqfPz0azrujw1bG3f4kebX5earqmpbgyFWKzWlbPXmaHRvadw4EbggruNu5C7CNy3LbSr59vWZ2Jyt3KbK05VdVFusr99tRnK3rKew931leVqvLNnf8KXIgXvdK8ucd3HqSV6yggIKVirDdryQWIWTwvHK5kgDg4e4gqjctwuwrbuU20qq27s7M6XLddlaNYar4KxTudZwcogf3NScnlP8F3cfYfvC5/qXBSk/tMGuz/LXk9FW/afwprH7PNpt/zU+dGrMvgchgLHg5CnLVf5eIPZd9hHQ/ArnmViZGHPdvwrGv76el0DGysfMjvWJ0lRYqzXqd1E71TG4PHAj8lV9ZkA7+JMeYb/AOjEaIUQSJiAgIJ3RTvGzRoEgNyMElPd/bmePyf8sMKUQqgkTXWNxN3MWRXo1Zrc7uzIWlx+0+4fWVUt253ZbtuO2qrZsXcmfc7Mayr5G2NH8AZ5zHZ1DN6vH0PqcBBefPZzuw+vbf7QtjxdGlLwsiWzyN70/grOWy5nS2U/DTl9Nez1tz4rD0sHTZUoVo6ldnZkQ2G/vPvP1lbTbtQtR3bcdlHRbGPaxodzsxpGi8VVcCB26juo1pGUd2RSsoy3oryCfxOh+d/OuV63oksOUsjHj9n/AE/o6foutRy4xx8iX2nRX8X6q601uLwSGNLnHYDqSewCPK13fCk5l4y8SzrDKfJ2Pl3w1R3suHaeTsXH/FHYff59NhxMfuUd6XLV8k8POFn15k954svsLdfbl+LzU8X19PFrRZJykQEBAQEBAQEBAQEBAQEBAQEBAQEBAQEBAQEBAQEBAQEGz+EHFU6SmGJyb3HETO9h/f1dxPU/wSe/u7rddA1zvCXcMj7uv+39Gg8JOD/1jHvrHp9rT/dTt6nQd3JRwwgxkSOeAWkHcbeRXXd7e5rjlvHlWX2iCe90ry5x3cepJU2REBAQEBBStVILsDoLMMdiF3QslaC0/aOyo3LULse53I0rTyqtq7O1LftyrSvkYXmeDuBypc6syXHSk/3h27SfsduPu2WqZfBjT7+2VvbCvk5PVX5NrwuEmoW5Uty2T29fL6+1jOruE+UyeYtXqdmtJHK72IpN2OY0ABrR0IOzQBvuFpN7g3kR+7nSvu7Xau9JxixCzwz1LVcQ7FvkA84nsfv9Y2O6xc9Gz4fwvgpVsXY+KjJNJZuFxD8PfGx239Xftv8AUdtlZ1wMun8KXqqj3Of4avxmlc0/5uHvu277VXn/AIKNMHKl/Cl7NTuc/wANUjX4b6ls/MxUg/6xzW/+YhXcdHzpfwq+5Kli7LxWRYbg9nI7kFiW3WpOicJGkEveCDuOgAH8aylrg5lS+8rSnv8A361WmLOXObJp8EtPTX58jb8e4bErphAXckbOYk8oDdiQN9u6vbei2bUvtNsvc6PpvBvClZheuSrPbTb1U93azrF4ijhawr0KkNOEfQhjDBv7zt3KzFu1C1Hdtx2UbpZx7WNHudmFI08i8VVcCAgICB26juo1pGUd2RSsoy3oryCfxOh+d/OuV63oksOUsjHj9n/T+jp+i61HLjHHyJfadFfxfq0Zxs4sCz4+ncNPvD1Zcsxno/yMbT7vefh71iMPF3ftLnoci4f8NI3d/R9NnxclyVOnrhTyfir6OtpFZhwAQEBAQEBAQEBAQEBAQEBAQEBAQEBAQEBAQEBAQEBAQEBBkOKxVbFUo8xmI/EifualEnZ1pw6cx8xGD3P0uw8yCnWrK9FcXbNS+6HNyeLSlPsSNaB6v5ANAHzQOm3l5Ld9C1+WHsx8qu230f5f0abrWg0zI98Y/Fc6f836tzQzR2YWSxPEkbwHNc07gj3grrMJxuRpKNdtKuUzhK3KsZU2Vo9qqpiAgICAgH2WknyarXIlu2pNn4N4vfWqWo15I13q+j9di3WEfRIgICAgIJvES89Tl82Ej4HqsZkR3Zuj6Be7pidz/DX9V6rdswgICAgIPwkNbuegHcoNK8TuM7mSPxmnLGxadpr8ffcH5sZ/nP3e9alqWp722zZ9NXNtc4Q729i4cvPL5U7fU15cpwauqy5DHxMgysTS+3RjGzZR3M0QH3uaO3cdO2rub8jGEVBAQEBAQEBAQEBAQEBAQEBAQEBAQEBAQEBAQEBAQEBAQe68ogsRyGNkwY4OMcgJa7Y77Ebg7HzQXGVytnNXpLduTxJX7DoNmtHYNAHQNA6ABEKUWiJsv0PxFu6QlbC4G3jXHd8BPVm/csJ7H6ux/jWzaRrl7TK9zl4Vvq7GtarotjU6b3Nudfa3rgs/Q1HRFqhOJoz0cOzmH3OHcFdgw83HzrXdMeW2nw87kWXhX8K73O/HZX4+ZIq/WIgICAg8vOzPtP8A/wB/OsXmS5IurcBcXjvZUvJGnxr8lFY51oQEBAQEEhh5Np3s8nDf4q0yY+DGTaeD17ueRK3+Knw/dUwse6IICAgILPK5WnhKUly9YZWrR/OkkOw+oD3k+QCpXLkLUd65LZRb379rGhK5elspRz/xI4v2tVeNj8YX08Sd2ud2ksD/ABvc0/m/f7lpedqcsn7O3xQ+LlOscIJ522zj+Db98v08nra2WDagq07k9C3FZrSvgnicHMkadnNPkQUHvJ33ZO/LafFDA+U8zmQt5Gc23UgeW56nZEKLdExAQEBAQEBAQEBAQEBAQEBAQEBAQEBAQEBAQEBAQEBAQEBAQX2Fzt7T9xlqhYfXlHfb5rh7iD0I+1XmLl3sO73THlsr++VZZWLZzLXc8iO2jcmkOL9DMCOtlNsfcOwEn96eft+j8fvXUdM4T4+Tst5XgT6/Fr2en1uY6lwavY225i+HDq8anb6PU2CCHgOad2nqCOoIW70rvNLrTd5XpevBAQU5Xe0B7gP1rBX5b12T6E4L4veul2uuXhevk92xTVu2wQEBAQEFarL4NmN/YA9fsPQqncjvQlFeYV7vbIhc6q//AFkSxDsIgICDAdacY8PpXxK9Z4yeRHTwoT7DD/jO7fAblYbL1SzjeDHwqtW1LhDi4O9bt+HPqpyemrQmqtZZXWN31jJWC8D5kDN2xxj6m7/xnqtOyMq7ly3rlexyzO1HI1CfdMiXo6KehBq0Y4QEBAQEBAQEBAQEBAQEBAQEBAQEBAQEBAQEBAQEBAQEBAQEBAQEBAQEGQ6a15mNLua2ra56w715t3M+A7j4LOYGs5enfdT2x/DXjp+noYPO0nEz/vYcfXTl/X0tpae4yYjJ8keQYcZOem7vbjPx23HxHxXQ8HhViZHg5HgV9dPX2uf5vBfLseFj+HT1V9TPatuC9C2atNFPC7qJInBzT9h7LcLd2F2ndLcqVp5GoXbVy1LduRrSvlVW9T16D3qcpbsayVMaxLIvQsx5ZVpT1qLncziT3PVYB9R27cbUI248lKbHlQVBAQEBAQEGR1ZfGrRv7kjr9o6FYecd2Uouuafe7viwueT4cT9mmjgjMkrxHG3q5ziAAPrJVOtYx5y/lKMY70uRgWpeNmnsCDHVmOWs+TKpHhg/W/t926w1/Vse1zfCr5O1q+bwkwsTwbct+vk5PX2bWoNW8W89qsOhM/qNJ24Neru3mHuc7u7+b6lrGTqWRk+Dt2U6qOe5+vZud4O9uw6qfOrCli2vCAgICAgICAgICAgICAgICAgICAgICAgICAgICAgICAgICAgICAgICAgICAgILrHZe7iJvFpWpqsnTcxPLd/dvt3H2q5sZN7GlvWZ1jXyVWt/Hs5Md29CkqeVsbTXFXNx4jJ2r7obsVVsbW87Qx75HvAA3aNtuUPPbyWzWuE+dSHc72ydPVX3djD4+h4OLlwyrNK0rHo28XvS+P424ybkFylZrOPcx7SNHx6H+JZS1wkx5feQrT3t0jlR8aLIKfEvTd35uTZGfMTNczv9ZAH8aytvWMG5/F9fErUv2peMla2pMRc/cMpTl27hs7CRv7wCr2GZj3ObdjX00VKXIS8ZeMuV3nZs8ZPuDgVcUuQl41E9sR9yBnzp4m79t3AL2s4R8Y2xW1nP4um3efI1YR2/KTtb193UqhPKx7fOnSnpohWcY+Mi7nEXTlIbvysL/LaHeT/ygqyuatg2uddp6OP4IVv2o+MgMhxqw0G4q17Np23Q7BjSfduTv/EsZd4R4sPu41l7v36lGuVDxUfe4zZibS/rWNjr0XNtGvKD+VewOZzRuG+w6lsnceS1zJ129elvW6Uj7/36l/Y4QZeLa7jZ2Up18tez3Na5rU2V1FJzZLIT3Ou4bK/drTtt0b2HwCwN2/dv/eSrVh8jMyMqW9kTrL99SNVFaiAgICAgICAgICAgICAgICAgICAgICAgICAgICAgICAgICAgICAgICAgICAgICAgIJ28fUdH46uCOe7PJcePPlb+Tj/lCVEOlBImICAgICAgIJ3TbvW8dm8cS0eNUNhm/wCfCfE6f5niBEKoJExAQEBAQEBAQEBAQEBAQEBAQEBAQEBAQEBAQEBAQEBAQEBAQEBAQEBAQEBAQEBAQEBBUmtTWRE2WR0gib4bA878rQSeUfVuSgpoCAgICAgICCpWtTU5hLBI6KUAgPYdiAQQdiPeCgpoCAgICAgICAgICAgICAgICAgICAgICAgICAgICAgICAgICAgICAgICAgICAgICAgICAgICAgICAgICAgICAgICAgICAgICAgICAgICAgICAgICAg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2" y="1257693"/>
            <a:ext cx="3546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884" y="1273568"/>
            <a:ext cx="9175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3896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edcb84f-acb4-4e16-a534-e9dddaa673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ef244-3850-4800-9882-63d3c6849d33"/>
</p:tagLst>
</file>

<file path=ppt/theme/theme1.xml><?xml version="1.0" encoding="utf-8"?>
<a:theme xmlns:a="http://schemas.openxmlformats.org/drawingml/2006/main" name="主题5">
  <a:themeElements>
    <a:clrScheme name="新主题色">
      <a:dk1>
        <a:srgbClr val="000000"/>
      </a:dk1>
      <a:lt1>
        <a:srgbClr val="FFFFFF"/>
      </a:lt1>
      <a:dk2>
        <a:srgbClr val="34485E"/>
      </a:dk2>
      <a:lt2>
        <a:srgbClr val="DCE4EC"/>
      </a:lt2>
      <a:accent1>
        <a:srgbClr val="FF8989"/>
      </a:accent1>
      <a:accent2>
        <a:srgbClr val="FF9774"/>
      </a:accent2>
      <a:accent3>
        <a:srgbClr val="73DFD6"/>
      </a:accent3>
      <a:accent4>
        <a:srgbClr val="E39D77"/>
      </a:accent4>
      <a:accent5>
        <a:srgbClr val="DBB7DB"/>
      </a:accent5>
      <a:accent6>
        <a:srgbClr val="ACA6C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90000" anchor="t" anchorCtr="0">
        <a:normAutofit fontScale="25000" lnSpcReduction="20000"/>
      </a:bodyPr>
      <a:lstStyle>
        <a:defPPr>
          <a:lnSpc>
            <a:spcPct val="150000"/>
          </a:lnSpc>
          <a:spcBef>
            <a:spcPct val="0"/>
          </a:spcBef>
          <a:defRPr sz="6400"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spcBef>
            <a:spcPct val="0"/>
          </a:spcBef>
          <a:defRPr sz="1600" dirty="0" smtClean="0">
            <a:latin typeface="宋体" panose="02010600030101010101" pitchFamily="2" charset="-122"/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513</TotalTime>
  <Words>2338</Words>
  <Application>Microsoft Office PowerPoint</Application>
  <PresentationFormat>宽屏</PresentationFormat>
  <Paragraphs>184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宋体</vt:lpstr>
      <vt:lpstr>微软雅黑</vt:lpstr>
      <vt:lpstr>Arial</vt:lpstr>
      <vt:lpstr>Cambria Math</vt:lpstr>
      <vt:lpstr>Impact</vt:lpstr>
      <vt:lpstr>主题5</vt:lpstr>
      <vt:lpstr>彩色图像处理</vt:lpstr>
      <vt:lpstr>PowerPoint 演示文稿</vt:lpstr>
      <vt:lpstr>彩色基础</vt:lpstr>
      <vt:lpstr>彩色基础</vt:lpstr>
      <vt:lpstr>彩色基础</vt:lpstr>
      <vt:lpstr>彩色基础</vt:lpstr>
      <vt:lpstr>彩色基础</vt:lpstr>
      <vt:lpstr>彩色基础</vt:lpstr>
      <vt:lpstr>彩色基础</vt:lpstr>
      <vt:lpstr>彩色基础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彩色模型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Eggplant Li</cp:lastModifiedBy>
  <cp:revision>75</cp:revision>
  <cp:lastPrinted>2017-10-18T16:00:00Z</cp:lastPrinted>
  <dcterms:created xsi:type="dcterms:W3CDTF">2017-10-18T16:00:00Z</dcterms:created>
  <dcterms:modified xsi:type="dcterms:W3CDTF">2018-10-18T07:45:56Z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5adf0fce-932b-4fcd-b52b-c3574d47953e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2018-08-30T08:37:33.2721327Z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